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Montserrat SemiBold"/>
      <p:regular r:id="rId26"/>
      <p:bold r:id="rId27"/>
      <p:italic r:id="rId28"/>
      <p:boldItalic r:id="rId29"/>
    </p:embeddedFont>
    <p:embeddedFont>
      <p:font typeface="Montserrat"/>
      <p:regular r:id="rId30"/>
      <p:bold r:id="rId31"/>
      <p:italic r:id="rId32"/>
      <p:boldItalic r:id="rId33"/>
    </p:embeddedFont>
    <p:embeddedFont>
      <p:font typeface="Montserrat Medium"/>
      <p:regular r:id="rId34"/>
      <p:bold r:id="rId35"/>
      <p:italic r:id="rId36"/>
      <p:boldItalic r:id="rId37"/>
    </p:embeddedFont>
    <p:embeddedFont>
      <p:font typeface="Lora"/>
      <p:regular r:id="rId38"/>
      <p:bold r:id="rId39"/>
      <p:italic r:id="rId40"/>
      <p:boldItalic r:id="rId41"/>
    </p:embeddedFont>
    <p:embeddedFont>
      <p:font typeface="Montserrat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3F9773-692F-448F-BE89-7D90DA5A3908}">
  <a:tblStyle styleId="{BF3F9773-692F-448F-BE89-7D90DA5A39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italic.fntdata"/><Relationship Id="rId20" Type="http://schemas.openxmlformats.org/officeDocument/2006/relationships/slide" Target="slides/slide14.xml"/><Relationship Id="rId42" Type="http://schemas.openxmlformats.org/officeDocument/2006/relationships/font" Target="fonts/MontserratLight-regular.fntdata"/><Relationship Id="rId41" Type="http://schemas.openxmlformats.org/officeDocument/2006/relationships/font" Target="fonts/Lora-boldItalic.fntdata"/><Relationship Id="rId22" Type="http://schemas.openxmlformats.org/officeDocument/2006/relationships/slide" Target="slides/slide16.xml"/><Relationship Id="rId44" Type="http://schemas.openxmlformats.org/officeDocument/2006/relationships/font" Target="fonts/MontserratLight-italic.fntdata"/><Relationship Id="rId21" Type="http://schemas.openxmlformats.org/officeDocument/2006/relationships/slide" Target="slides/slide15.xml"/><Relationship Id="rId43" Type="http://schemas.openxmlformats.org/officeDocument/2006/relationships/font" Target="fonts/MontserratLight-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Montserrat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SemiBold-regular.fntdata"/><Relationship Id="rId25" Type="http://schemas.openxmlformats.org/officeDocument/2006/relationships/slide" Target="slides/slide19.xml"/><Relationship Id="rId28" Type="http://schemas.openxmlformats.org/officeDocument/2006/relationships/font" Target="fonts/MontserratSemiBold-italic.fntdata"/><Relationship Id="rId27" Type="http://schemas.openxmlformats.org/officeDocument/2006/relationships/font" Target="fonts/Montserrat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Semi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MontserratMedium-bold.fntdata"/><Relationship Id="rId12" Type="http://schemas.openxmlformats.org/officeDocument/2006/relationships/slide" Target="slides/slide6.xml"/><Relationship Id="rId34" Type="http://schemas.openxmlformats.org/officeDocument/2006/relationships/font" Target="fonts/MontserratMedium-regular.fntdata"/><Relationship Id="rId15" Type="http://schemas.openxmlformats.org/officeDocument/2006/relationships/slide" Target="slides/slide9.xml"/><Relationship Id="rId37" Type="http://schemas.openxmlformats.org/officeDocument/2006/relationships/font" Target="fonts/MontserratMedium-boldItalic.fntdata"/><Relationship Id="rId14" Type="http://schemas.openxmlformats.org/officeDocument/2006/relationships/slide" Target="slides/slide8.xml"/><Relationship Id="rId36" Type="http://schemas.openxmlformats.org/officeDocument/2006/relationships/font" Target="fonts/MontserratMedium-italic.fntdata"/><Relationship Id="rId17" Type="http://schemas.openxmlformats.org/officeDocument/2006/relationships/slide" Target="slides/slide11.xml"/><Relationship Id="rId39" Type="http://schemas.openxmlformats.org/officeDocument/2006/relationships/font" Target="fonts/Lora-bold.fntdata"/><Relationship Id="rId16" Type="http://schemas.openxmlformats.org/officeDocument/2006/relationships/slide" Target="slides/slide10.xml"/><Relationship Id="rId38" Type="http://schemas.openxmlformats.org/officeDocument/2006/relationships/font" Target="fonts/Lora-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ectrum.ieee.org/computing/software/the-secret-of-airbnbs-pricing-algorith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93acfc0e0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93acfc0e0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8ff2713456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8ff2713456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Now with 221 additional columns representing each neighbourhood, our location related columns represent the dominating majority of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3acfc0e0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3acfc0e0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We tried a few </a:t>
            </a:r>
            <a:r>
              <a:rPr lang="en-CA"/>
              <a:t>popular</a:t>
            </a:r>
            <a:r>
              <a:rPr lang="en-CA"/>
              <a:t> ML methods and decided to </a:t>
            </a:r>
            <a:r>
              <a:rPr lang="en-CA"/>
              <a:t>proceed with the Random Forest which yielded the most promising performance.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3acfc0e0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3acfc0e0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8ff2713456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8ff2713456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8ff2713456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8ff2713456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93acfc0e0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93acfc0e0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So one of the questions was why did </a:t>
            </a:r>
            <a:r>
              <a:rPr lang="en-CA"/>
              <a:t>random</a:t>
            </a:r>
            <a:r>
              <a:rPr lang="en-CA"/>
              <a:t> forest outperformed the rest. </a:t>
            </a:r>
            <a:endParaRPr/>
          </a:p>
          <a:p>
            <a:pPr indent="0" lvl="0" marL="0" rtl="0" algn="l">
              <a:spcBef>
                <a:spcPts val="0"/>
              </a:spcBef>
              <a:spcAft>
                <a:spcPts val="0"/>
              </a:spcAft>
              <a:buNone/>
            </a:pPr>
            <a:r>
              <a:rPr lang="en-CA"/>
              <a:t>By nature random forests are less prone to overfitting. They also have a build in feature importance mechanism that was able to pick up what seem like the most important features.</a:t>
            </a:r>
            <a:endParaRPr/>
          </a:p>
          <a:p>
            <a:pPr indent="0" lvl="0" marL="0" rtl="0" algn="l">
              <a:spcBef>
                <a:spcPts val="0"/>
              </a:spcBef>
              <a:spcAft>
                <a:spcPts val="0"/>
              </a:spcAft>
              <a:buNone/>
            </a:pPr>
            <a:r>
              <a:rPr lang="en-CA" sz="1050">
                <a:solidFill>
                  <a:schemeClr val="dk1"/>
                </a:solidFill>
                <a:highlight>
                  <a:srgbClr val="FFFFFF"/>
                </a:highlight>
              </a:rPr>
              <a:t>Permutation shows how much model performance decreased with a random shuffling.</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9016896db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9016896db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920be3c1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920be3c1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Regardless of the type of listing(Apt or private room), it seems that the listing on Manhattan had more focus on words like “large” “spacious” than the Brooklyn listings. </a:t>
            </a:r>
            <a:r>
              <a:rPr lang="en-CA"/>
              <a:t>Manhattan listings</a:t>
            </a:r>
            <a:r>
              <a:rPr lang="en-CA"/>
              <a:t> had more focus on “central park” but Brooklyn listings focused on Williamsburg neighbourhood.</a:t>
            </a:r>
            <a:endParaRPr/>
          </a:p>
          <a:p>
            <a:pPr indent="0" lvl="0" marL="0" rtl="0" algn="l">
              <a:spcBef>
                <a:spcPts val="0"/>
              </a:spcBef>
              <a:spcAft>
                <a:spcPts val="0"/>
              </a:spcAft>
              <a:buNone/>
            </a:pPr>
            <a:r>
              <a:rPr lang="en-CA"/>
              <a:t>Later on, we could evaluate if there is any association between these words and price or occupancy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8ff2713456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8ff2713456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400">
                <a:solidFill>
                  <a:srgbClr val="333333"/>
                </a:solidFill>
                <a:latin typeface="Montserrat"/>
                <a:ea typeface="Montserrat"/>
                <a:cs typeface="Montserrat"/>
                <a:sym typeface="Montserrat"/>
              </a:rPr>
              <a:t>The ability to accurately determine which characteristics of the property impact the market price the most can help maximize owner profit and ROI. The hosts, Airbnb and third-party companies like companies Beyond Pricing and Wheelhouse would and have been financially benefiting from it.</a:t>
            </a:r>
            <a:endParaRPr sz="14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333333"/>
              </a:solidFill>
              <a:latin typeface="Montserrat"/>
              <a:ea typeface="Montserrat"/>
              <a:cs typeface="Montserrat"/>
              <a:sym typeface="Montserrat"/>
            </a:endParaRPr>
          </a:p>
          <a:p>
            <a:pPr indent="0" lvl="0" marL="0" rtl="0" algn="just">
              <a:spcBef>
                <a:spcPts val="0"/>
              </a:spcBef>
              <a:spcAft>
                <a:spcPts val="0"/>
              </a:spcAft>
              <a:buNone/>
            </a:pPr>
            <a:r>
              <a:rPr lang="en-CA" sz="1300">
                <a:solidFill>
                  <a:srgbClr val="333333"/>
                </a:solidFill>
                <a:latin typeface="Montserrat"/>
                <a:ea typeface="Montserrat"/>
                <a:cs typeface="Montserrat"/>
                <a:sym typeface="Montserrat"/>
              </a:rPr>
              <a:t>Another potential application would be a tool that allows to evaluate properties available for sale based on their short-term rent perspective and suggest a potential ROI. Applications like that also already have been implemented.</a:t>
            </a:r>
            <a:endParaRPr sz="1300">
              <a:solidFill>
                <a:srgbClr val="333333"/>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333333"/>
              </a:solidFill>
              <a:latin typeface="Montserrat"/>
              <a:ea typeface="Montserrat"/>
              <a:cs typeface="Montserrat"/>
              <a:sym typeface="Montserrat"/>
            </a:endParaRPr>
          </a:p>
          <a:p>
            <a:pPr indent="0" lvl="0" marL="0" rtl="0" algn="just">
              <a:spcBef>
                <a:spcPts val="0"/>
              </a:spcBef>
              <a:spcAft>
                <a:spcPts val="0"/>
              </a:spcAft>
              <a:buNone/>
            </a:pPr>
            <a:r>
              <a:rPr lang="en-CA" sz="1300">
                <a:solidFill>
                  <a:srgbClr val="333333"/>
                </a:solidFill>
                <a:latin typeface="Montserrat"/>
                <a:ea typeface="Montserrat"/>
                <a:cs typeface="Montserrat"/>
                <a:sym typeface="Montserrat"/>
              </a:rPr>
              <a:t>This project could have been where the development of such models started a decade ago. That’s why We used the startreck references - we had to travelin in space and time. </a:t>
            </a:r>
            <a:endParaRPr sz="13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333333"/>
              </a:solidFill>
              <a:latin typeface="Montserrat"/>
              <a:ea typeface="Montserrat"/>
              <a:cs typeface="Montserrat"/>
              <a:sym typeface="Montserrat"/>
            </a:endParaRPr>
          </a:p>
          <a:p>
            <a:pPr indent="0" lvl="0" marL="0" rtl="0" algn="l">
              <a:spcBef>
                <a:spcPts val="0"/>
              </a:spcBef>
              <a:spcAft>
                <a:spcPts val="0"/>
              </a:spcAft>
              <a:buNone/>
            </a:pPr>
            <a:r>
              <a:rPr lang="en-CA" sz="1400">
                <a:solidFill>
                  <a:srgbClr val="333333"/>
                </a:solidFill>
                <a:latin typeface="Montserrat"/>
                <a:ea typeface="Montserrat"/>
                <a:cs typeface="Montserrat"/>
                <a:sym typeface="Montserrat"/>
              </a:rPr>
              <a:t>Critics say that Airbnb’s business model makes homes unaffordable in large cities that are attractive for tourists.</a:t>
            </a:r>
            <a:endParaRPr sz="14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33333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CA" sz="1400">
                <a:solidFill>
                  <a:srgbClr val="333333"/>
                </a:solidFill>
                <a:latin typeface="Montserrat"/>
                <a:ea typeface="Montserrat"/>
                <a:cs typeface="Montserrat"/>
                <a:sym typeface="Montserrat"/>
              </a:rPr>
              <a:t>Research conducted by the Harvard Business Review across the US found that Airbnb is having a detrimental impact on housing stock as it encourages landlords to move their properties out of the long-term rental and for-sale markets and into the short-term rental market.</a:t>
            </a:r>
            <a:endParaRPr sz="14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33333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CA" sz="1400">
                <a:solidFill>
                  <a:srgbClr val="333333"/>
                </a:solidFill>
                <a:latin typeface="Montserrat"/>
                <a:ea typeface="Montserrat"/>
                <a:cs typeface="Montserrat"/>
                <a:sym typeface="Montserrat"/>
              </a:rPr>
              <a:t>current market shortage: as of April 2022 New York had more Airbnb listings (11k, according to AirDNA, and 20k according to Inside Airbnb) than apartments for rent (8k). A lot of the owners realized they could maximize their ROIs by switching between short and long-term renting approaches or using Airbnb  to find long-term tenants. </a:t>
            </a:r>
            <a:endParaRPr sz="1400">
              <a:solidFill>
                <a:srgbClr val="333333"/>
              </a:solidFill>
              <a:latin typeface="Montserrat"/>
              <a:ea typeface="Montserrat"/>
              <a:cs typeface="Montserrat"/>
              <a:sym typeface="Montserrat"/>
            </a:endParaRPr>
          </a:p>
          <a:p>
            <a:pPr indent="0" lvl="0" marL="457200" rtl="0" algn="l">
              <a:spcBef>
                <a:spcPts val="0"/>
              </a:spcBef>
              <a:spcAft>
                <a:spcPts val="0"/>
              </a:spcAft>
              <a:buNone/>
            </a:pPr>
            <a:r>
              <a:t/>
            </a:r>
            <a:endParaRPr sz="1400">
              <a:solidFill>
                <a:srgbClr val="333333"/>
              </a:solidFill>
              <a:latin typeface="Montserrat"/>
              <a:ea typeface="Montserrat"/>
              <a:cs typeface="Montserrat"/>
              <a:sym typeface="Montserrat"/>
            </a:endParaRPr>
          </a:p>
          <a:p>
            <a:pPr indent="0" lvl="0" marL="0" rtl="0" algn="l">
              <a:spcBef>
                <a:spcPts val="0"/>
              </a:spcBef>
              <a:spcAft>
                <a:spcPts val="0"/>
              </a:spcAft>
              <a:buNone/>
            </a:pPr>
            <a:r>
              <a:rPr lang="en-CA" sz="1400">
                <a:solidFill>
                  <a:srgbClr val="333333"/>
                </a:solidFill>
                <a:latin typeface="Montserrat"/>
                <a:ea typeface="Montserrat"/>
                <a:cs typeface="Montserrat"/>
                <a:sym typeface="Montserrat"/>
              </a:rPr>
              <a:t>Another U.S. study found that a 1% increase in Airbnb listings leads to a 0.018% increase in rents and a 0.026% increase in house prices. </a:t>
            </a:r>
            <a:endParaRPr sz="14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333333"/>
              </a:solidFill>
              <a:latin typeface="Montserrat"/>
              <a:ea typeface="Montserrat"/>
              <a:cs typeface="Montserrat"/>
              <a:sym typeface="Montserrat"/>
            </a:endParaRPr>
          </a:p>
          <a:p>
            <a:pPr indent="0" lvl="0" marL="0" rtl="0" algn="just">
              <a:spcBef>
                <a:spcPts val="0"/>
              </a:spcBef>
              <a:spcAft>
                <a:spcPts val="0"/>
              </a:spcAft>
              <a:buNone/>
            </a:pPr>
            <a:r>
              <a:rPr lang="en-CA" sz="1300">
                <a:solidFill>
                  <a:srgbClr val="333333"/>
                </a:solidFill>
                <a:latin typeface="Montserrat"/>
                <a:ea typeface="Montserrat"/>
                <a:cs typeface="Montserrat"/>
                <a:sym typeface="Montserrat"/>
              </a:rPr>
              <a:t>The untapped market so far is tools for finding underestimated listings that would potentially allow customers to save money while enjoying the experience they seek.</a:t>
            </a:r>
            <a:endParaRPr sz="1400">
              <a:solidFill>
                <a:srgbClr val="33333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400">
              <a:solidFill>
                <a:srgbClr val="333333"/>
              </a:solidFill>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8ff2713456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8ff2713456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8ff2713456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8ff2713456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1400">
                <a:solidFill>
                  <a:schemeClr val="dk1"/>
                </a:solidFill>
              </a:rPr>
              <a:t>We’re Team # 5, which originally had 5 people, but due to unforeseen circumstances two members of the team had to drop out. </a:t>
            </a:r>
            <a:endParaRPr sz="1400">
              <a:solidFill>
                <a:schemeClr val="dk1"/>
              </a:solidFill>
            </a:endParaRPr>
          </a:p>
          <a:p>
            <a:pPr indent="0" lvl="0" marL="0" rtl="0" algn="l">
              <a:spcBef>
                <a:spcPts val="0"/>
              </a:spcBef>
              <a:spcAft>
                <a:spcPts val="0"/>
              </a:spcAft>
              <a:buClr>
                <a:schemeClr val="dk1"/>
              </a:buClr>
              <a:buSzPts val="1100"/>
              <a:buFont typeface="Arial"/>
              <a:buNone/>
            </a:pPr>
            <a:r>
              <a:rPr lang="en-CA" sz="1400">
                <a:solidFill>
                  <a:schemeClr val="dk1"/>
                </a:solidFill>
              </a:rPr>
              <a:t>Introduction part (name, occupation, exposure to ML)</a:t>
            </a:r>
            <a:endParaRPr sz="1400">
              <a:solidFill>
                <a:schemeClr val="dk1"/>
              </a:solidFill>
            </a:endParaRPr>
          </a:p>
          <a:p>
            <a:pPr indent="0" lvl="0" marL="0" rtl="0" algn="l">
              <a:spcBef>
                <a:spcPts val="0"/>
              </a:spcBef>
              <a:spcAft>
                <a:spcPts val="0"/>
              </a:spcAft>
              <a:buClr>
                <a:schemeClr val="dk1"/>
              </a:buClr>
              <a:buSzPts val="1100"/>
              <a:buFont typeface="Arial"/>
              <a:buNone/>
            </a:pPr>
            <a:r>
              <a:rPr lang="en-CA" sz="1400">
                <a:solidFill>
                  <a:schemeClr val="dk1"/>
                </a:solidFill>
              </a:rPr>
              <a:t>We’re using Startrack references because we will be travelling in space and time today.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93acfc0e0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93acfc0e0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70000"/>
              </a:lnSpc>
              <a:spcBef>
                <a:spcPts val="1100"/>
              </a:spcBef>
              <a:spcAft>
                <a:spcPts val="0"/>
              </a:spcAft>
              <a:buClr>
                <a:schemeClr val="dk1"/>
              </a:buClr>
              <a:buSzPts val="1050"/>
              <a:buFont typeface="Lora"/>
              <a:buChar char="●"/>
            </a:pPr>
            <a:r>
              <a:rPr lang="en-CA" sz="1050">
                <a:solidFill>
                  <a:schemeClr val="dk1"/>
                </a:solidFill>
                <a:latin typeface="Lora"/>
                <a:ea typeface="Lora"/>
                <a:cs typeface="Lora"/>
                <a:sym typeface="Lora"/>
              </a:rPr>
              <a:t>Trying to monitor and understand the underlying pricing dynamics of the rental market is very important for all: Airbnb, its hosts and guests. </a:t>
            </a:r>
            <a:endParaRPr sz="1050">
              <a:solidFill>
                <a:schemeClr val="dk1"/>
              </a:solidFill>
              <a:latin typeface="Lora"/>
              <a:ea typeface="Lora"/>
              <a:cs typeface="Lora"/>
              <a:sym typeface="Lora"/>
            </a:endParaRPr>
          </a:p>
          <a:p>
            <a:pPr indent="-295275" lvl="0" marL="457200" rtl="0" algn="l">
              <a:lnSpc>
                <a:spcPct val="170000"/>
              </a:lnSpc>
              <a:spcBef>
                <a:spcPts val="0"/>
              </a:spcBef>
              <a:spcAft>
                <a:spcPts val="0"/>
              </a:spcAft>
              <a:buClr>
                <a:schemeClr val="dk1"/>
              </a:buClr>
              <a:buSzPts val="1050"/>
              <a:buFont typeface="Lora"/>
              <a:buChar char="●"/>
            </a:pPr>
            <a:r>
              <a:rPr lang="en-CA" sz="1050">
                <a:solidFill>
                  <a:schemeClr val="dk1"/>
                </a:solidFill>
                <a:latin typeface="Lora"/>
                <a:ea typeface="Lora"/>
                <a:cs typeface="Lora"/>
                <a:sym typeface="Lora"/>
              </a:rPr>
              <a:t>As users continue to grow on both the supply and demand side, homeowners may find it hard to properly price their property. Airbnb has recognized this and conducted considerable research into suggesting pricing from a </a:t>
            </a:r>
            <a:r>
              <a:rPr lang="en-CA" sz="1050" u="sng">
                <a:solidFill>
                  <a:schemeClr val="dk1"/>
                </a:solidFill>
                <a:latin typeface="Lora"/>
                <a:ea typeface="Lora"/>
                <a:cs typeface="Lora"/>
                <a:sym typeface="Lora"/>
                <a:hlinkClick r:id="rId2">
                  <a:extLst>
                    <a:ext uri="{A12FA001-AC4F-418D-AE19-62706E023703}">
                      <ahyp:hlinkClr val="tx"/>
                    </a:ext>
                  </a:extLst>
                </a:hlinkClick>
              </a:rPr>
              <a:t>supply side standpoint</a:t>
            </a:r>
            <a:r>
              <a:rPr lang="en-CA" sz="1050">
                <a:solidFill>
                  <a:schemeClr val="dk1"/>
                </a:solidFill>
                <a:latin typeface="Lora"/>
                <a:ea typeface="Lora"/>
                <a:cs typeface="Lora"/>
                <a:sym typeface="Lora"/>
              </a:rPr>
              <a:t>. </a:t>
            </a:r>
            <a:endParaRPr sz="1050">
              <a:solidFill>
                <a:schemeClr val="dk1"/>
              </a:solidFill>
              <a:latin typeface="Lora"/>
              <a:ea typeface="Lora"/>
              <a:cs typeface="Lora"/>
              <a:sym typeface="Lora"/>
            </a:endParaRPr>
          </a:p>
          <a:p>
            <a:pPr indent="-295275" lvl="0" marL="457200" rtl="0" algn="l">
              <a:lnSpc>
                <a:spcPct val="170000"/>
              </a:lnSpc>
              <a:spcBef>
                <a:spcPts val="0"/>
              </a:spcBef>
              <a:spcAft>
                <a:spcPts val="0"/>
              </a:spcAft>
              <a:buClr>
                <a:schemeClr val="dk1"/>
              </a:buClr>
              <a:buSzPts val="1050"/>
              <a:buFont typeface="Lora"/>
              <a:buChar char="●"/>
            </a:pPr>
            <a:r>
              <a:rPr lang="en-CA" sz="1050">
                <a:solidFill>
                  <a:schemeClr val="dk1"/>
                </a:solidFill>
                <a:latin typeface="Lora"/>
                <a:ea typeface="Lora"/>
                <a:cs typeface="Lora"/>
                <a:sym typeface="Lora"/>
              </a:rPr>
              <a:t>Independent companies like Beyond Pricing and Wheelhouse have emerged to offer dynamic pricing services based on supply/demand, seasonality, local events, time till booking, etc. for rentals including Airbnb. </a:t>
            </a:r>
            <a:endParaRPr sz="1050">
              <a:solidFill>
                <a:schemeClr val="dk1"/>
              </a:solidFill>
              <a:latin typeface="Lora"/>
              <a:ea typeface="Lora"/>
              <a:cs typeface="Lora"/>
              <a:sym typeface="Lora"/>
            </a:endParaRPr>
          </a:p>
          <a:p>
            <a:pPr indent="-295275" lvl="0" marL="457200" rtl="0" algn="l">
              <a:lnSpc>
                <a:spcPct val="170000"/>
              </a:lnSpc>
              <a:spcBef>
                <a:spcPts val="0"/>
              </a:spcBef>
              <a:spcAft>
                <a:spcPts val="0"/>
              </a:spcAft>
              <a:buClr>
                <a:schemeClr val="dk1"/>
              </a:buClr>
              <a:buSzPts val="1050"/>
              <a:buFont typeface="Lora"/>
              <a:buChar char="●"/>
            </a:pPr>
            <a:r>
              <a:rPr lang="en-CA" sz="1050">
                <a:solidFill>
                  <a:schemeClr val="dk1"/>
                </a:solidFill>
                <a:latin typeface="Lora"/>
                <a:ea typeface="Lora"/>
                <a:cs typeface="Lora"/>
                <a:sym typeface="Lora"/>
              </a:rPr>
              <a:t>Although we are probably 10 years late with this project, with better price suggestion estimates, Airbnb home providers can reach an equilibrium price that optimizes profit and affordability. </a:t>
            </a:r>
            <a:endParaRPr sz="1050">
              <a:solidFill>
                <a:schemeClr val="dk1"/>
              </a:solidFill>
              <a:latin typeface="Lora"/>
              <a:ea typeface="Lora"/>
              <a:cs typeface="Lora"/>
              <a:sym typeface="Lora"/>
            </a:endParaRPr>
          </a:p>
          <a:p>
            <a:pPr indent="-295275" lvl="0" marL="457200" rtl="0" algn="l">
              <a:lnSpc>
                <a:spcPct val="170000"/>
              </a:lnSpc>
              <a:spcBef>
                <a:spcPts val="0"/>
              </a:spcBef>
              <a:spcAft>
                <a:spcPts val="0"/>
              </a:spcAft>
              <a:buClr>
                <a:schemeClr val="dk1"/>
              </a:buClr>
              <a:buSzPts val="1050"/>
              <a:buFont typeface="Lora"/>
              <a:buChar char="●"/>
            </a:pPr>
            <a:r>
              <a:rPr lang="en-CA" sz="1050">
                <a:solidFill>
                  <a:schemeClr val="dk1"/>
                </a:solidFill>
                <a:latin typeface="Lora"/>
                <a:ea typeface="Lora"/>
                <a:cs typeface="Lora"/>
                <a:sym typeface="Lora"/>
              </a:rPr>
              <a:t>We seek to analyze almost 50,000 listings in the NYC area in order to better understand how the use of listing attributes such as bedrooms, location, ratings, and more can be used to predict a competitive listing price.</a:t>
            </a:r>
            <a:endParaRPr sz="1050">
              <a:solidFill>
                <a:schemeClr val="dk1"/>
              </a:solidFill>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91a5172bc3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91a5172bc3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93acfc0e0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93acfc0e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1100"/>
              </a:spcBef>
              <a:spcAft>
                <a:spcPts val="0"/>
              </a:spcAft>
              <a:buNone/>
            </a:pPr>
            <a:r>
              <a:rPr lang="en-CA" sz="1150">
                <a:solidFill>
                  <a:schemeClr val="dk1"/>
                </a:solidFill>
                <a:latin typeface="Montserrat"/>
                <a:ea typeface="Montserrat"/>
                <a:cs typeface="Montserrat"/>
                <a:sym typeface="Montserrat"/>
              </a:rPr>
              <a:t>The original </a:t>
            </a:r>
            <a:r>
              <a:rPr lang="en-CA" sz="1150">
                <a:solidFill>
                  <a:schemeClr val="dk1"/>
                </a:solidFill>
                <a:latin typeface="Montserrat"/>
                <a:ea typeface="Montserrat"/>
                <a:cs typeface="Montserrat"/>
                <a:sym typeface="Montserrat"/>
              </a:rPr>
              <a:t>Kaggle (according to the description, originally obtained from InsideAirbnb - scraped data provider) </a:t>
            </a:r>
            <a:r>
              <a:rPr lang="en-CA" sz="1150">
                <a:solidFill>
                  <a:schemeClr val="dk1"/>
                </a:solidFill>
                <a:latin typeface="Montserrat"/>
                <a:ea typeface="Montserrat"/>
                <a:cs typeface="Montserrat"/>
                <a:sym typeface="Montserrat"/>
              </a:rPr>
              <a:t> dataset  contained a l</a:t>
            </a:r>
            <a:r>
              <a:rPr lang="en-CA" sz="1150">
                <a:solidFill>
                  <a:schemeClr val="dk1"/>
                </a:solidFill>
                <a:latin typeface="Montserrat"/>
                <a:ea typeface="Montserrat"/>
                <a:cs typeface="Montserrat"/>
                <a:sym typeface="Montserrat"/>
              </a:rPr>
              <a:t>ist of all 2019 NYC listings described by 16 features.</a:t>
            </a:r>
            <a:endParaRPr sz="1150">
              <a:solidFill>
                <a:schemeClr val="dk1"/>
              </a:solidFill>
              <a:latin typeface="Montserrat"/>
              <a:ea typeface="Montserrat"/>
              <a:cs typeface="Montserrat"/>
              <a:sym typeface="Montserrat"/>
            </a:endParaRPr>
          </a:p>
          <a:p>
            <a:pPr indent="0" lvl="0" marL="0" rtl="0" algn="l">
              <a:lnSpc>
                <a:spcPct val="170000"/>
              </a:lnSpc>
              <a:spcBef>
                <a:spcPts val="1100"/>
              </a:spcBef>
              <a:spcAft>
                <a:spcPts val="0"/>
              </a:spcAft>
              <a:buNone/>
            </a:pPr>
            <a:r>
              <a:rPr lang="en-CA" sz="1150">
                <a:solidFill>
                  <a:schemeClr val="dk1"/>
                </a:solidFill>
                <a:latin typeface="Montserrat"/>
                <a:ea typeface="Montserrat"/>
                <a:cs typeface="Montserrat"/>
                <a:sym typeface="Montserrat"/>
              </a:rPr>
              <a:t>After exploring the actual listings on Airbnb we discovered some limitations of the dataset, particularly the missing data on bedrooms/beds/bathrooms/number of people a listing could potentially accommodate. The original dataset was also missing average review score (average and by category). So we developed a script that would use listingID from the original dataset to pull additional information about the listing from airbnb.ca. </a:t>
            </a:r>
            <a:endParaRPr sz="1150">
              <a:solidFill>
                <a:schemeClr val="dk1"/>
              </a:solidFill>
              <a:latin typeface="Montserrat"/>
              <a:ea typeface="Montserrat"/>
              <a:cs typeface="Montserrat"/>
              <a:sym typeface="Montserrat"/>
            </a:endParaRPr>
          </a:p>
          <a:p>
            <a:pPr indent="0" lvl="0" marL="0" rtl="0" algn="l">
              <a:lnSpc>
                <a:spcPct val="170000"/>
              </a:lnSpc>
              <a:spcBef>
                <a:spcPts val="1100"/>
              </a:spcBef>
              <a:spcAft>
                <a:spcPts val="0"/>
              </a:spcAft>
              <a:buNone/>
            </a:pPr>
            <a:r>
              <a:rPr lang="en-CA" sz="1150">
                <a:solidFill>
                  <a:schemeClr val="dk1"/>
                </a:solidFill>
                <a:latin typeface="Montserrat"/>
                <a:ea typeface="Montserrat"/>
                <a:cs typeface="Montserrat"/>
                <a:sym typeface="Montserrat"/>
              </a:rPr>
              <a:t>Only 16k listings had a match, but we were able to enhance our dataset with 13 additional columns: </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Whether host has a “superhost status”    </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Whether host’s identity been verified     </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How many people property accommodates</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Number of bathrooms</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Number of bedrooms</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Number of beds</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Average review score</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Accuracy review score</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Cleanliness review score</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Check in process review score</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Location review score</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Communication review score</a:t>
            </a:r>
            <a:endParaRPr sz="1150">
              <a:solidFill>
                <a:schemeClr val="dk1"/>
              </a:solidFill>
              <a:latin typeface="Montserrat"/>
              <a:ea typeface="Montserrat"/>
              <a:cs typeface="Montserrat"/>
              <a:sym typeface="Montserrat"/>
            </a:endParaRPr>
          </a:p>
          <a:p>
            <a:pPr indent="-301625" lvl="0" marL="457200" rtl="0" algn="l">
              <a:lnSpc>
                <a:spcPct val="135714"/>
              </a:lnSpc>
              <a:spcBef>
                <a:spcPts val="0"/>
              </a:spcBef>
              <a:spcAft>
                <a:spcPts val="0"/>
              </a:spcAft>
              <a:buClr>
                <a:schemeClr val="dk1"/>
              </a:buClr>
              <a:buSzPts val="1150"/>
              <a:buFont typeface="Montserrat"/>
              <a:buChar char="-"/>
            </a:pPr>
            <a:r>
              <a:rPr lang="en-CA" sz="1150">
                <a:solidFill>
                  <a:schemeClr val="dk1"/>
                </a:solidFill>
                <a:latin typeface="Montserrat"/>
                <a:ea typeface="Montserrat"/>
                <a:cs typeface="Montserrat"/>
                <a:sym typeface="Montserrat"/>
              </a:rPr>
              <a:t>Value review score</a:t>
            </a:r>
            <a:endParaRPr sz="1150">
              <a:solidFill>
                <a:schemeClr val="dk1"/>
              </a:solidFill>
              <a:latin typeface="Montserrat"/>
              <a:ea typeface="Montserrat"/>
              <a:cs typeface="Montserrat"/>
              <a:sym typeface="Montserrat"/>
            </a:endParaRPr>
          </a:p>
          <a:p>
            <a:pPr indent="0" lvl="0" marL="0" rtl="0" algn="l">
              <a:lnSpc>
                <a:spcPct val="170000"/>
              </a:lnSpc>
              <a:spcBef>
                <a:spcPts val="1100"/>
              </a:spcBef>
              <a:spcAft>
                <a:spcPts val="0"/>
              </a:spcAft>
              <a:buClr>
                <a:schemeClr val="dk1"/>
              </a:buClr>
              <a:buSzPts val="1100"/>
              <a:buFont typeface="Arial"/>
              <a:buNone/>
            </a:pPr>
            <a:r>
              <a:t/>
            </a:r>
            <a:endParaRPr sz="1150">
              <a:solidFill>
                <a:schemeClr val="dk1"/>
              </a:solidFill>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8ff2713456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8ff2713456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Montserrat Medium"/>
              <a:buChar char="-"/>
            </a:pPr>
            <a:r>
              <a:rPr lang="en-CA" sz="1300">
                <a:solidFill>
                  <a:schemeClr val="dk1"/>
                </a:solidFill>
                <a:latin typeface="Montserrat Medium"/>
                <a:ea typeface="Montserrat Medium"/>
                <a:cs typeface="Montserrat Medium"/>
                <a:sym typeface="Montserrat Medium"/>
              </a:rPr>
              <a:t>In 2015 Airbnb had introduced a property “Smart Pricing” algorithm that automatically updates a listing's price to match the demand of the market. The dataset description does not state whether the given prices have been adjusted by the algorithm. If that was the case, without knowing the demand and other potential factors that were used for price adjustments, our model might underperform. </a:t>
            </a:r>
            <a:endParaRPr sz="1300">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CA" sz="1350">
                <a:solidFill>
                  <a:schemeClr val="dk1"/>
                </a:solidFill>
                <a:latin typeface="Montserrat Medium"/>
                <a:ea typeface="Montserrat Medium"/>
                <a:cs typeface="Montserrat Medium"/>
                <a:sym typeface="Montserrat Medium"/>
              </a:rPr>
              <a:t>New York City has effectively prohibited short-term rentals (less than 30 days) in multi-unit buildings without the owner present since 2011 and made it illegal to even advertise such listings in 2016. Our dataset, however, shows that only </a:t>
            </a:r>
            <a:r>
              <a:rPr b="1" lang="en-CA" sz="1350">
                <a:solidFill>
                  <a:schemeClr val="dk1"/>
                </a:solidFill>
                <a:latin typeface="Montserrat"/>
                <a:ea typeface="Montserrat"/>
                <a:cs typeface="Montserrat"/>
                <a:sym typeface="Montserrat"/>
              </a:rPr>
              <a:t>17%</a:t>
            </a:r>
            <a:r>
              <a:rPr lang="en-CA" sz="1350">
                <a:solidFill>
                  <a:schemeClr val="dk1"/>
                </a:solidFill>
                <a:latin typeface="Montserrat Medium"/>
                <a:ea typeface="Montserrat Medium"/>
                <a:cs typeface="Montserrat Medium"/>
                <a:sym typeface="Montserrat Medium"/>
              </a:rPr>
              <a:t> of the “Entire apartment/home” category listings had 30+ minimum nights requirement. Perhaps some remaining 83% listings were not active/available for rent, and could have had “old” prices, which also could have impacted our model. </a:t>
            </a:r>
            <a:endParaRPr sz="135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5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CA" sz="1350">
                <a:solidFill>
                  <a:schemeClr val="dk1"/>
                </a:solidFill>
                <a:latin typeface="Montserrat Medium"/>
                <a:ea typeface="Montserrat Medium"/>
                <a:cs typeface="Montserrat Medium"/>
                <a:sym typeface="Montserrat Medium"/>
              </a:rPr>
              <a:t>But since the objective of this project was to learn, we did not report those owners to the police ;)</a:t>
            </a:r>
            <a:endParaRPr sz="1350">
              <a:solidFill>
                <a:schemeClr val="dk1"/>
              </a:solidFill>
              <a:latin typeface="Montserrat Medium"/>
              <a:ea typeface="Montserrat Medium"/>
              <a:cs typeface="Montserrat Medium"/>
              <a:sym typeface="Montserrat Medium"/>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8ff27134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8ff27134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The majority of our features described property as an Airbnb listing (like availability, reviews, or </a:t>
            </a:r>
            <a:r>
              <a:rPr lang="en-CA"/>
              <a:t>minimum</a:t>
            </a:r>
            <a:r>
              <a:rPr lang="en-CA"/>
              <a:t> nights requirement).</a:t>
            </a:r>
            <a:endParaRPr/>
          </a:p>
          <a:p>
            <a:pPr indent="0" lvl="0" marL="0" rtl="0" algn="l">
              <a:spcBef>
                <a:spcPts val="0"/>
              </a:spcBef>
              <a:spcAft>
                <a:spcPts val="0"/>
              </a:spcAft>
              <a:buNone/>
            </a:pPr>
            <a:r>
              <a:rPr lang="en-CA"/>
              <a:t>About a third of the features were related to the location and physical characteristics of the property.</a:t>
            </a:r>
            <a:endParaRPr/>
          </a:p>
          <a:p>
            <a:pPr indent="0" lvl="0" marL="0" rtl="0" algn="l">
              <a:spcBef>
                <a:spcPts val="0"/>
              </a:spcBef>
              <a:spcAft>
                <a:spcPts val="0"/>
              </a:spcAft>
              <a:buNone/>
            </a:pPr>
            <a:r>
              <a:rPr lang="en-CA"/>
              <a:t>And about 20% were related to the owner.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8ff2713456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8ff2713456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Montserrat"/>
              <a:buAutoNum type="arabicPeriod"/>
            </a:pPr>
            <a:r>
              <a:rPr lang="en-CA" sz="1000">
                <a:solidFill>
                  <a:schemeClr val="dk1"/>
                </a:solidFill>
                <a:latin typeface="Montserrat"/>
                <a:ea typeface="Montserrat"/>
                <a:cs typeface="Montserrat"/>
                <a:sym typeface="Montserrat"/>
              </a:rPr>
              <a:t>Removed irrelevant/redundant/low impact features e.g. IDs, host name and listing title, borough (we have much granular features like neighbourhoods and coordinates), and total number of reviews (since we have reviews per months feature)</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AutoNum type="arabicPeriod"/>
            </a:pPr>
            <a:r>
              <a:rPr lang="en-CA" sz="1000">
                <a:solidFill>
                  <a:schemeClr val="dk1"/>
                </a:solidFill>
                <a:latin typeface="Montserrat"/>
                <a:ea typeface="Montserrat"/>
                <a:cs typeface="Montserrat"/>
                <a:sym typeface="Montserrat"/>
              </a:rPr>
              <a:t>Overall, there was not a lot of missing values in our dataset. Few features (“Verified identity”, “Superhost status”, “Review per months”) had what we determined to be missing at random values, which were imputed with mean values. We also decided to delete datapoints with 0 price and over 31 reviews per months, which seemed unrealistic.</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AutoNum type="arabicPeriod"/>
            </a:pPr>
            <a:r>
              <a:rPr lang="en-CA" sz="1000">
                <a:solidFill>
                  <a:schemeClr val="dk1"/>
                </a:solidFill>
                <a:latin typeface="Montserrat"/>
                <a:ea typeface="Montserrat"/>
                <a:cs typeface="Montserrat"/>
                <a:sym typeface="Montserrat"/>
              </a:rPr>
              <a:t>Removed “Last review date” and added “Reviewed in the last 6 months” and “Reviewed in the last 12 month” binary features. Also added new binary “long-term rent” feature based on the minimum nights &gt; 30 condition.</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AutoNum type="arabicPeriod"/>
            </a:pPr>
            <a:r>
              <a:rPr lang="en-CA" sz="1000">
                <a:solidFill>
                  <a:schemeClr val="dk1"/>
                </a:solidFill>
                <a:latin typeface="Montserrat"/>
                <a:ea typeface="Montserrat"/>
                <a:cs typeface="Montserrat"/>
                <a:sym typeface="Montserrat"/>
              </a:rPr>
              <a:t>We removed all listings with price over 600 dollars. Our analysis of those listings revealed that they have features like luxury amenities, view, building historic significance that we were not able to capture using the available dataset. 600 dollars threshold was somewhat arbitrary, it was the highest price for a regular hotel room in Manhattan.</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AutoNum type="arabicPeriod"/>
            </a:pPr>
            <a:r>
              <a:rPr lang="en-CA" sz="1000">
                <a:solidFill>
                  <a:schemeClr val="dk1"/>
                </a:solidFill>
                <a:latin typeface="Montserrat"/>
                <a:ea typeface="Montserrat"/>
                <a:cs typeface="Montserrat"/>
                <a:sym typeface="Montserrat"/>
              </a:rPr>
              <a:t>Normalizing numerical and applied one-hot encoding categorical features. </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AutoNum type="arabicPeriod"/>
            </a:pPr>
            <a:r>
              <a:rPr lang="en-CA" sz="1000">
                <a:solidFill>
                  <a:schemeClr val="dk1"/>
                </a:solidFill>
                <a:latin typeface="Montserrat"/>
                <a:ea typeface="Montserrat"/>
                <a:cs typeface="Montserrat"/>
                <a:sym typeface="Montserrat"/>
              </a:rPr>
              <a:t>To handle the highly skewed distribution of our target variable, we applied a log transformation.</a:t>
            </a:r>
            <a:endParaRPr sz="1000">
              <a:solidFill>
                <a:schemeClr val="dk1"/>
              </a:solidFill>
              <a:latin typeface="Montserrat"/>
              <a:ea typeface="Montserrat"/>
              <a:cs typeface="Montserrat"/>
              <a:sym typeface="Montserrat"/>
            </a:endParaRPr>
          </a:p>
          <a:p>
            <a:pPr indent="0" lvl="0" marL="457200" rtl="0" algn="l">
              <a:lnSpc>
                <a:spcPct val="115000"/>
              </a:lnSpc>
              <a:spcBef>
                <a:spcPts val="1600"/>
              </a:spcBef>
              <a:spcAft>
                <a:spcPts val="1600"/>
              </a:spcAft>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91a5172bc3_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91a5172bc3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mt="10000"/>
          </a:blip>
          <a:srcRect b="7856" l="0" r="0" t="7296"/>
          <a:stretch/>
        </p:blipFill>
        <p:spPr>
          <a:xfrm>
            <a:off x="0" y="0"/>
            <a:ext cx="9144000" cy="5143500"/>
          </a:xfrm>
          <a:prstGeom prst="rect">
            <a:avLst/>
          </a:prstGeom>
          <a:noFill/>
          <a:ln>
            <a:noFill/>
          </a:ln>
        </p:spPr>
      </p:pic>
      <p:sp>
        <p:nvSpPr>
          <p:cNvPr id="61" name="Google Shape;61;p14"/>
          <p:cNvSpPr txBox="1"/>
          <p:nvPr/>
        </p:nvSpPr>
        <p:spPr>
          <a:xfrm>
            <a:off x="0" y="1814325"/>
            <a:ext cx="91440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500">
                <a:solidFill>
                  <a:srgbClr val="B0500F"/>
                </a:solidFill>
                <a:latin typeface="Montserrat"/>
                <a:ea typeface="Montserrat"/>
                <a:cs typeface="Montserrat"/>
                <a:sym typeface="Montserrat"/>
              </a:rPr>
              <a:t>AMII Machine Learning Technician Course Capstone Presentation </a:t>
            </a:r>
            <a:endParaRPr sz="1300">
              <a:solidFill>
                <a:srgbClr val="B0500F"/>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CA" sz="1600">
                <a:solidFill>
                  <a:srgbClr val="003F58"/>
                </a:solidFill>
                <a:latin typeface="Montserrat"/>
                <a:ea typeface="Montserrat"/>
                <a:cs typeface="Montserrat"/>
                <a:sym typeface="Montserrat"/>
              </a:rPr>
              <a:t>PREDICTING NEW YORK CITY AIRBNB LISTINGS PRICE</a:t>
            </a:r>
            <a:endParaRPr b="1" sz="1600">
              <a:solidFill>
                <a:srgbClr val="003F5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1" sz="1600">
              <a:solidFill>
                <a:srgbClr val="003F58"/>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CA">
                <a:solidFill>
                  <a:srgbClr val="FAA842"/>
                </a:solidFill>
                <a:latin typeface="Montserrat"/>
                <a:ea typeface="Montserrat"/>
                <a:cs typeface="Montserrat"/>
                <a:sym typeface="Montserrat"/>
              </a:rPr>
              <a:t>November 18</a:t>
            </a:r>
            <a:r>
              <a:rPr b="1" baseline="30000" lang="en-CA">
                <a:solidFill>
                  <a:srgbClr val="FAA842"/>
                </a:solidFill>
                <a:latin typeface="Montserrat"/>
                <a:ea typeface="Montserrat"/>
                <a:cs typeface="Montserrat"/>
                <a:sym typeface="Montserrat"/>
              </a:rPr>
              <a:t>th</a:t>
            </a:r>
            <a:r>
              <a:rPr b="1" lang="en-CA">
                <a:solidFill>
                  <a:srgbClr val="FAA842"/>
                </a:solidFill>
                <a:latin typeface="Montserrat"/>
                <a:ea typeface="Montserrat"/>
                <a:cs typeface="Montserrat"/>
                <a:sym typeface="Montserrat"/>
              </a:rPr>
              <a:t> 2022</a:t>
            </a:r>
            <a:r>
              <a:rPr lang="en-CA" sz="1200">
                <a:solidFill>
                  <a:srgbClr val="FAA842"/>
                </a:solidFill>
                <a:latin typeface="Montserrat"/>
                <a:ea typeface="Montserrat"/>
                <a:cs typeface="Montserrat"/>
                <a:sym typeface="Montserrat"/>
              </a:rPr>
              <a:t> </a:t>
            </a:r>
            <a:endParaRPr b="1">
              <a:solidFill>
                <a:srgbClr val="FAA842"/>
              </a:solidFill>
              <a:latin typeface="Montserrat"/>
              <a:ea typeface="Montserrat"/>
              <a:cs typeface="Montserrat"/>
              <a:sym typeface="Montserrat"/>
            </a:endParaRPr>
          </a:p>
        </p:txBody>
      </p:sp>
      <p:sp>
        <p:nvSpPr>
          <p:cNvPr id="62" name="Google Shape;62;p14"/>
          <p:cNvSpPr txBox="1"/>
          <p:nvPr/>
        </p:nvSpPr>
        <p:spPr>
          <a:xfrm>
            <a:off x="-2116275" y="268875"/>
            <a:ext cx="17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3"/>
          <p:cNvPicPr preferRelativeResize="0"/>
          <p:nvPr/>
        </p:nvPicPr>
        <p:blipFill rotWithShape="1">
          <a:blip r:embed="rId3">
            <a:alphaModFix amt="10000"/>
          </a:blip>
          <a:srcRect b="7813" l="0" r="0" t="7805"/>
          <a:stretch/>
        </p:blipFill>
        <p:spPr>
          <a:xfrm>
            <a:off x="0" y="0"/>
            <a:ext cx="9144000" cy="5143500"/>
          </a:xfrm>
          <a:prstGeom prst="rect">
            <a:avLst/>
          </a:prstGeom>
          <a:noFill/>
          <a:ln>
            <a:noFill/>
          </a:ln>
        </p:spPr>
      </p:pic>
      <p:sp>
        <p:nvSpPr>
          <p:cNvPr id="213" name="Google Shape;213;p23"/>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DATA</a:t>
            </a:r>
            <a:endParaRPr b="1">
              <a:solidFill>
                <a:srgbClr val="003F58"/>
              </a:solidFill>
              <a:latin typeface="Montserrat"/>
              <a:ea typeface="Montserrat"/>
              <a:cs typeface="Montserrat"/>
              <a:sym typeface="Montserrat"/>
            </a:endParaRPr>
          </a:p>
        </p:txBody>
      </p:sp>
      <p:sp>
        <p:nvSpPr>
          <p:cNvPr id="214" name="Google Shape;214;p23"/>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grpSp>
        <p:nvGrpSpPr>
          <p:cNvPr id="215" name="Google Shape;215;p23"/>
          <p:cNvGrpSpPr/>
          <p:nvPr/>
        </p:nvGrpSpPr>
        <p:grpSpPr>
          <a:xfrm>
            <a:off x="386200" y="642375"/>
            <a:ext cx="2997857" cy="3043848"/>
            <a:chOff x="1118217" y="283709"/>
            <a:chExt cx="4404080" cy="4076400"/>
          </a:xfrm>
        </p:grpSpPr>
        <p:sp>
          <p:nvSpPr>
            <p:cNvPr id="216" name="Google Shape;216;p23"/>
            <p:cNvSpPr/>
            <p:nvPr/>
          </p:nvSpPr>
          <p:spPr>
            <a:xfrm>
              <a:off x="1178597" y="283709"/>
              <a:ext cx="43437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1118217" y="341764"/>
              <a:ext cx="4343700" cy="17442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1144210" y="1414683"/>
              <a:ext cx="21087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rgbClr val="1D7E74"/>
                  </a:solidFill>
                  <a:latin typeface="Montserrat Medium"/>
                  <a:ea typeface="Montserrat Medium"/>
                  <a:cs typeface="Montserrat Medium"/>
                  <a:sym typeface="Montserrat Medium"/>
                </a:rPr>
                <a:t>Location related features</a:t>
              </a:r>
              <a:endParaRPr sz="1100">
                <a:solidFill>
                  <a:srgbClr val="1D7E74"/>
                </a:solidFill>
                <a:latin typeface="Montserrat Medium"/>
                <a:ea typeface="Montserrat Medium"/>
                <a:cs typeface="Montserrat Medium"/>
                <a:sym typeface="Montserrat Medium"/>
              </a:endParaRPr>
            </a:p>
          </p:txBody>
        </p:sp>
        <p:sp>
          <p:nvSpPr>
            <p:cNvPr id="219" name="Google Shape;219;p2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4000">
                  <a:solidFill>
                    <a:srgbClr val="1D7E74"/>
                  </a:solidFill>
                  <a:latin typeface="Montserrat SemiBold"/>
                  <a:ea typeface="Montserrat SemiBold"/>
                  <a:cs typeface="Montserrat SemiBold"/>
                  <a:sym typeface="Montserrat SemiBold"/>
                </a:rPr>
                <a:t>91</a:t>
              </a:r>
              <a:r>
                <a:rPr lang="en-CA" sz="4000">
                  <a:solidFill>
                    <a:srgbClr val="1D7E74"/>
                  </a:solidFill>
                  <a:latin typeface="Montserrat SemiBold"/>
                  <a:ea typeface="Montserrat SemiBold"/>
                  <a:cs typeface="Montserrat SemiBold"/>
                  <a:sym typeface="Montserrat SemiBold"/>
                </a:rPr>
                <a:t>%</a:t>
              </a:r>
              <a:endParaRPr sz="4000">
                <a:solidFill>
                  <a:srgbClr val="1D7E74"/>
                </a:solidFill>
                <a:latin typeface="Montserrat SemiBold"/>
                <a:ea typeface="Montserrat SemiBold"/>
                <a:cs typeface="Montserrat SemiBold"/>
                <a:sym typeface="Montserrat SemiBold"/>
              </a:endParaRPr>
            </a:p>
          </p:txBody>
        </p:sp>
        <p:sp>
          <p:nvSpPr>
            <p:cNvPr id="220" name="Google Shape;220;p23"/>
            <p:cNvSpPr/>
            <p:nvPr/>
          </p:nvSpPr>
          <p:spPr>
            <a:xfrm rot="5400000">
              <a:off x="2870109" y="2005494"/>
              <a:ext cx="3177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2335229" y="2609573"/>
              <a:ext cx="2030400" cy="1085400"/>
            </a:xfrm>
            <a:prstGeom prst="rect">
              <a:avLst/>
            </a:prstGeom>
            <a:noFill/>
            <a:ln>
              <a:noFill/>
            </a:ln>
          </p:spPr>
          <p:txBody>
            <a:bodyPr anchorCtr="0" anchor="t" bIns="91425" lIns="91425" spcFirstLastPara="1" rIns="91425" wrap="square" tIns="91425">
              <a:noAutofit/>
            </a:bodyPr>
            <a:lstStyle/>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Latitude</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Longitude</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Location review score</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221 feature representing neighbourhood</a:t>
              </a:r>
              <a:endParaRPr sz="800">
                <a:solidFill>
                  <a:srgbClr val="FFFFFF"/>
                </a:solidFill>
                <a:latin typeface="Montserrat"/>
                <a:ea typeface="Montserrat"/>
                <a:cs typeface="Montserrat"/>
                <a:sym typeface="Montserrat"/>
              </a:endParaRPr>
            </a:p>
          </p:txBody>
        </p:sp>
      </p:grpSp>
      <p:grpSp>
        <p:nvGrpSpPr>
          <p:cNvPr id="222" name="Google Shape;222;p23"/>
          <p:cNvGrpSpPr/>
          <p:nvPr/>
        </p:nvGrpSpPr>
        <p:grpSpPr>
          <a:xfrm>
            <a:off x="3691736" y="621200"/>
            <a:ext cx="1549104" cy="3065045"/>
            <a:chOff x="1118223" y="283725"/>
            <a:chExt cx="2090841" cy="4076400"/>
          </a:xfrm>
        </p:grpSpPr>
        <p:sp>
          <p:nvSpPr>
            <p:cNvPr id="223" name="Google Shape;223;p23"/>
            <p:cNvSpPr/>
            <p:nvPr/>
          </p:nvSpPr>
          <p:spPr>
            <a:xfrm>
              <a:off x="1178650" y="283725"/>
              <a:ext cx="2030400" cy="4076400"/>
            </a:xfrm>
            <a:prstGeom prst="rect">
              <a:avLst/>
            </a:prstGeom>
            <a:solidFill>
              <a:srgbClr val="BF4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1118223" y="341756"/>
              <a:ext cx="2048100" cy="1741200"/>
            </a:xfrm>
            <a:prstGeom prst="rect">
              <a:avLst/>
            </a:prstGeom>
            <a:solidFill>
              <a:schemeClr val="lt1"/>
            </a:solidFill>
            <a:ln cap="flat" cmpd="sng" w="19050">
              <a:solidFill>
                <a:srgbClr val="BF47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1199746" y="1436069"/>
              <a:ext cx="1927800" cy="608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solidFill>
                    <a:srgbClr val="BF477C"/>
                  </a:solidFill>
                  <a:latin typeface="Montserrat"/>
                  <a:ea typeface="Montserrat"/>
                  <a:cs typeface="Montserrat"/>
                  <a:sym typeface="Montserrat"/>
                </a:rPr>
                <a:t>Property physical features</a:t>
              </a:r>
              <a:endParaRPr sz="1000">
                <a:solidFill>
                  <a:srgbClr val="BF477C"/>
                </a:solidFill>
                <a:latin typeface="Montserrat"/>
                <a:ea typeface="Montserrat"/>
                <a:cs typeface="Montserrat"/>
                <a:sym typeface="Montserrat"/>
              </a:endParaRPr>
            </a:p>
          </p:txBody>
        </p:sp>
        <p:sp>
          <p:nvSpPr>
            <p:cNvPr id="226" name="Google Shape;226;p23"/>
            <p:cNvSpPr/>
            <p:nvPr/>
          </p:nvSpPr>
          <p:spPr>
            <a:xfrm>
              <a:off x="1233850" y="470600"/>
              <a:ext cx="1815000" cy="675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4000">
                  <a:solidFill>
                    <a:srgbClr val="BF477C"/>
                  </a:solidFill>
                  <a:latin typeface="Montserrat SemiBold"/>
                  <a:ea typeface="Montserrat SemiBold"/>
                  <a:cs typeface="Montserrat SemiBold"/>
                  <a:sym typeface="Montserrat SemiBold"/>
                </a:rPr>
                <a:t>3</a:t>
              </a:r>
              <a:r>
                <a:rPr lang="en-CA" sz="4000">
                  <a:solidFill>
                    <a:srgbClr val="BF477C"/>
                  </a:solidFill>
                  <a:latin typeface="Montserrat SemiBold"/>
                  <a:ea typeface="Montserrat SemiBold"/>
                  <a:cs typeface="Montserrat SemiBold"/>
                  <a:sym typeface="Montserrat SemiBold"/>
                </a:rPr>
                <a:t>%</a:t>
              </a:r>
              <a:endParaRPr sz="4000">
                <a:solidFill>
                  <a:srgbClr val="BF477C"/>
                </a:solidFill>
                <a:latin typeface="Montserrat SemiBold"/>
                <a:ea typeface="Montserrat SemiBold"/>
                <a:cs typeface="Montserrat SemiBold"/>
                <a:sym typeface="Montserrat SemiBold"/>
              </a:endParaRPr>
            </a:p>
          </p:txBody>
        </p:sp>
        <p:sp>
          <p:nvSpPr>
            <p:cNvPr id="227" name="Google Shape;227;p23"/>
            <p:cNvSpPr/>
            <p:nvPr/>
          </p:nvSpPr>
          <p:spPr>
            <a:xfrm rot="5400000">
              <a:off x="1974560" y="2007611"/>
              <a:ext cx="317700" cy="278100"/>
            </a:xfrm>
            <a:prstGeom prst="rightArrow">
              <a:avLst>
                <a:gd fmla="val 34239" name="adj1"/>
                <a:gd fmla="val 57035"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1178664" y="2659409"/>
              <a:ext cx="2030400" cy="1085400"/>
            </a:xfrm>
            <a:prstGeom prst="rect">
              <a:avLst/>
            </a:prstGeom>
            <a:solidFill>
              <a:srgbClr val="BF477C"/>
            </a:solidFill>
            <a:ln>
              <a:noFill/>
            </a:ln>
          </p:spPr>
          <p:txBody>
            <a:bodyPr anchorCtr="0" anchor="t" bIns="91425" lIns="91425" spcFirstLastPara="1" rIns="91425" wrap="square" tIns="91425">
              <a:noAutofit/>
            </a:bodyPr>
            <a:lstStyle/>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Accommodates</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Beds </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Bathrooms</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Bedrooms</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3 Property type features</a:t>
              </a:r>
              <a:endParaRPr sz="800">
                <a:solidFill>
                  <a:srgbClr val="FFFFFF"/>
                </a:solidFill>
                <a:latin typeface="Montserrat"/>
                <a:ea typeface="Montserrat"/>
                <a:cs typeface="Montserrat"/>
                <a:sym typeface="Montserrat"/>
              </a:endParaRPr>
            </a:p>
            <a:p>
              <a:pPr indent="-89999" lvl="0" marL="179999" rtl="0" algn="l">
                <a:lnSpc>
                  <a:spcPct val="115000"/>
                </a:lnSpc>
                <a:spcBef>
                  <a:spcPts val="0"/>
                </a:spcBef>
                <a:spcAft>
                  <a:spcPts val="0"/>
                </a:spcAft>
                <a:buNone/>
              </a:pPr>
              <a:r>
                <a:t/>
              </a:r>
              <a:endParaRPr sz="800">
                <a:solidFill>
                  <a:srgbClr val="FFFFFF"/>
                </a:solidFill>
                <a:latin typeface="Montserrat"/>
                <a:ea typeface="Montserrat"/>
                <a:cs typeface="Montserrat"/>
                <a:sym typeface="Montserrat"/>
              </a:endParaRPr>
            </a:p>
          </p:txBody>
        </p:sp>
      </p:grpSp>
      <p:grpSp>
        <p:nvGrpSpPr>
          <p:cNvPr id="229" name="Google Shape;229;p23"/>
          <p:cNvGrpSpPr/>
          <p:nvPr/>
        </p:nvGrpSpPr>
        <p:grpSpPr>
          <a:xfrm>
            <a:off x="5379035" y="589300"/>
            <a:ext cx="1976991" cy="3150000"/>
            <a:chOff x="3553993" y="621075"/>
            <a:chExt cx="1837182" cy="3150000"/>
          </a:xfrm>
        </p:grpSpPr>
        <p:sp>
          <p:nvSpPr>
            <p:cNvPr id="230" name="Google Shape;230;p23"/>
            <p:cNvSpPr/>
            <p:nvPr/>
          </p:nvSpPr>
          <p:spPr>
            <a:xfrm>
              <a:off x="3603175" y="621075"/>
              <a:ext cx="1788000" cy="315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3553993" y="664700"/>
              <a:ext cx="1788000" cy="1287900"/>
            </a:xfrm>
            <a:prstGeom prst="rect">
              <a:avLst/>
            </a:prstGeom>
            <a:solidFill>
              <a:schemeClr val="lt1"/>
            </a:solidFill>
            <a:ln cap="flat" cmpd="sng" w="19050">
              <a:solidFill>
                <a:srgbClr val="FAA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3666206" y="1436580"/>
              <a:ext cx="1476600" cy="457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rgbClr val="FAA842"/>
                  </a:solidFill>
                  <a:latin typeface="Montserrat"/>
                  <a:ea typeface="Montserrat"/>
                  <a:cs typeface="Montserrat"/>
                  <a:sym typeface="Montserrat"/>
                </a:rPr>
                <a:t>Airbnb listing features</a:t>
              </a:r>
              <a:endParaRPr sz="1100">
                <a:solidFill>
                  <a:srgbClr val="FAA842"/>
                </a:solidFill>
                <a:latin typeface="Montserrat"/>
                <a:ea typeface="Montserrat"/>
                <a:cs typeface="Montserrat"/>
                <a:sym typeface="Montserrat"/>
              </a:endParaRPr>
            </a:p>
          </p:txBody>
        </p:sp>
        <p:sp>
          <p:nvSpPr>
            <p:cNvPr id="233" name="Google Shape;233;p23"/>
            <p:cNvSpPr/>
            <p:nvPr/>
          </p:nvSpPr>
          <p:spPr>
            <a:xfrm>
              <a:off x="3648072" y="761587"/>
              <a:ext cx="1476600" cy="507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4000">
                  <a:solidFill>
                    <a:srgbClr val="FAA842"/>
                  </a:solidFill>
                  <a:latin typeface="Montserrat SemiBold"/>
                  <a:ea typeface="Montserrat SemiBold"/>
                  <a:cs typeface="Montserrat SemiBold"/>
                  <a:sym typeface="Montserrat SemiBold"/>
                </a:rPr>
                <a:t>4%</a:t>
              </a:r>
              <a:endParaRPr sz="4000">
                <a:solidFill>
                  <a:srgbClr val="FAA842"/>
                </a:solidFill>
                <a:latin typeface="Montserrat SemiBold"/>
                <a:ea typeface="Montserrat SemiBold"/>
                <a:cs typeface="Montserrat SemiBold"/>
                <a:sym typeface="Montserrat SemiBold"/>
              </a:endParaRPr>
            </a:p>
          </p:txBody>
        </p:sp>
        <p:sp>
          <p:nvSpPr>
            <p:cNvPr id="234" name="Google Shape;234;p23"/>
            <p:cNvSpPr/>
            <p:nvPr/>
          </p:nvSpPr>
          <p:spPr>
            <a:xfrm>
              <a:off x="3603178" y="2107992"/>
              <a:ext cx="1651800" cy="816000"/>
            </a:xfrm>
            <a:prstGeom prst="rect">
              <a:avLst/>
            </a:prstGeom>
            <a:solidFill>
              <a:srgbClr val="FAA842"/>
            </a:solidFill>
            <a:ln>
              <a:noFill/>
            </a:ln>
          </p:spPr>
          <p:txBody>
            <a:bodyPr anchorCtr="0" anchor="t" bIns="91425" lIns="180000" spcFirstLastPara="1" rIns="91425" wrap="square" tIns="91425">
              <a:noAutofit/>
            </a:bodyPr>
            <a:lstStyle/>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Minimum nights</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Availability 365</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Cleanliness review score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Check in review score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Accuracy review score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Reviews per month</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Value review score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Average review score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Reviewed in last 6 months</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Reviewed in last 12 months</a:t>
              </a:r>
              <a:endParaRPr sz="800">
                <a:solidFill>
                  <a:srgbClr val="FFFFFF"/>
                </a:solidFill>
                <a:latin typeface="Montserrat"/>
                <a:ea typeface="Montserrat"/>
                <a:cs typeface="Montserrat"/>
                <a:sym typeface="Montserrat"/>
              </a:endParaRPr>
            </a:p>
          </p:txBody>
        </p:sp>
        <p:sp>
          <p:nvSpPr>
            <p:cNvPr id="235" name="Google Shape;235;p23"/>
            <p:cNvSpPr/>
            <p:nvPr/>
          </p:nvSpPr>
          <p:spPr>
            <a:xfrm rot="5400000">
              <a:off x="4260481" y="1908678"/>
              <a:ext cx="238800" cy="226200"/>
            </a:xfrm>
            <a:prstGeom prst="rightArrow">
              <a:avLst>
                <a:gd fmla="val 34239" name="adj1"/>
                <a:gd fmla="val 57035"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7494100" y="621074"/>
            <a:ext cx="1476548" cy="3065045"/>
            <a:chOff x="1118229" y="283725"/>
            <a:chExt cx="2090835" cy="4076400"/>
          </a:xfrm>
        </p:grpSpPr>
        <p:sp>
          <p:nvSpPr>
            <p:cNvPr id="237" name="Google Shape;237;p23"/>
            <p:cNvSpPr/>
            <p:nvPr/>
          </p:nvSpPr>
          <p:spPr>
            <a:xfrm>
              <a:off x="1178650" y="283725"/>
              <a:ext cx="2030400" cy="4076400"/>
            </a:xfrm>
            <a:prstGeom prst="rect">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1118229" y="341748"/>
              <a:ext cx="2048100" cy="1647300"/>
            </a:xfrm>
            <a:prstGeom prst="rect">
              <a:avLst/>
            </a:prstGeom>
            <a:solidFill>
              <a:schemeClr val="lt1"/>
            </a:solidFill>
            <a:ln cap="flat" cmpd="sng" w="19050">
              <a:solidFill>
                <a:srgbClr val="6C98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1256142" y="1340087"/>
              <a:ext cx="1815000" cy="608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rgbClr val="6C98AB"/>
                  </a:solidFill>
                  <a:latin typeface="Montserrat"/>
                  <a:ea typeface="Montserrat"/>
                  <a:cs typeface="Montserrat"/>
                  <a:sym typeface="Montserrat"/>
                </a:rPr>
                <a:t>Owner related features</a:t>
              </a:r>
              <a:endParaRPr sz="1100">
                <a:solidFill>
                  <a:srgbClr val="6C98AB"/>
                </a:solidFill>
                <a:latin typeface="Montserrat"/>
                <a:ea typeface="Montserrat"/>
                <a:cs typeface="Montserrat"/>
                <a:sym typeface="Montserrat"/>
              </a:endParaRPr>
            </a:p>
          </p:txBody>
        </p:sp>
        <p:sp>
          <p:nvSpPr>
            <p:cNvPr id="240" name="Google Shape;240;p23"/>
            <p:cNvSpPr/>
            <p:nvPr/>
          </p:nvSpPr>
          <p:spPr>
            <a:xfrm>
              <a:off x="1233850" y="470600"/>
              <a:ext cx="1815000" cy="675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4000">
                  <a:solidFill>
                    <a:srgbClr val="6C98AB"/>
                  </a:solidFill>
                  <a:latin typeface="Montserrat SemiBold"/>
                  <a:ea typeface="Montserrat SemiBold"/>
                  <a:cs typeface="Montserrat SemiBold"/>
                  <a:sym typeface="Montserrat SemiBold"/>
                </a:rPr>
                <a:t>2%</a:t>
              </a:r>
              <a:endParaRPr sz="4000">
                <a:solidFill>
                  <a:srgbClr val="6C98AB"/>
                </a:solidFill>
                <a:latin typeface="Montserrat SemiBold"/>
                <a:ea typeface="Montserrat SemiBold"/>
                <a:cs typeface="Montserrat SemiBold"/>
                <a:sym typeface="Montserrat SemiBold"/>
              </a:endParaRPr>
            </a:p>
          </p:txBody>
        </p:sp>
        <p:sp>
          <p:nvSpPr>
            <p:cNvPr id="241" name="Google Shape;241;p23"/>
            <p:cNvSpPr/>
            <p:nvPr/>
          </p:nvSpPr>
          <p:spPr>
            <a:xfrm rot="5400000">
              <a:off x="1974560" y="1906268"/>
              <a:ext cx="317700" cy="278100"/>
            </a:xfrm>
            <a:prstGeom prst="rightArrow">
              <a:avLst>
                <a:gd fmla="val 34239" name="adj1"/>
                <a:gd fmla="val 57035"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1178664" y="2362611"/>
              <a:ext cx="2030400" cy="1085400"/>
            </a:xfrm>
            <a:prstGeom prst="rect">
              <a:avLst/>
            </a:prstGeom>
            <a:solidFill>
              <a:srgbClr val="6C98AB"/>
            </a:solidFill>
            <a:ln>
              <a:noFill/>
            </a:ln>
          </p:spPr>
          <p:txBody>
            <a:bodyPr anchorCtr="0" anchor="t" bIns="91425" lIns="91425" spcFirstLastPara="1" rIns="91425" wrap="square" tIns="91425">
              <a:noAutofit/>
            </a:bodyPr>
            <a:lstStyle/>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Verified Identity</a:t>
              </a:r>
              <a:endParaRPr sz="800">
                <a:solidFill>
                  <a:srgbClr val="FFFFFF"/>
                </a:solidFill>
                <a:latin typeface="Montserrat"/>
                <a:ea typeface="Montserrat"/>
                <a:cs typeface="Montserrat"/>
                <a:sym typeface="Montserrat"/>
              </a:endParaRPr>
            </a:p>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Super Host</a:t>
              </a:r>
              <a:endParaRPr sz="800">
                <a:solidFill>
                  <a:srgbClr val="FFFFFF"/>
                </a:solidFill>
                <a:latin typeface="Montserrat"/>
                <a:ea typeface="Montserrat"/>
                <a:cs typeface="Montserrat"/>
                <a:sym typeface="Montserrat"/>
              </a:endParaRPr>
            </a:p>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Communication review score</a:t>
              </a:r>
              <a:endParaRPr sz="800">
                <a:solidFill>
                  <a:srgbClr val="FFFFFF"/>
                </a:solidFill>
                <a:latin typeface="Montserrat"/>
                <a:ea typeface="Montserrat"/>
                <a:cs typeface="Montserrat"/>
                <a:sym typeface="Montserrat"/>
              </a:endParaRPr>
            </a:p>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Total host listings</a:t>
              </a:r>
              <a:endParaRPr sz="800">
                <a:solidFill>
                  <a:srgbClr val="FFFFFF"/>
                </a:solidFill>
                <a:latin typeface="Montserrat"/>
                <a:ea typeface="Montserrat"/>
                <a:cs typeface="Montserrat"/>
                <a:sym typeface="Montserrat"/>
              </a:endParaRPr>
            </a:p>
            <a:p>
              <a:pPr indent="-179999" lvl="0" marL="269999" rtl="0" algn="l">
                <a:lnSpc>
                  <a:spcPct val="115000"/>
                </a:lnSpc>
                <a:spcBef>
                  <a:spcPts val="0"/>
                </a:spcBef>
                <a:spcAft>
                  <a:spcPts val="0"/>
                </a:spcAft>
                <a:buNone/>
              </a:pPr>
              <a:r>
                <a:t/>
              </a:r>
              <a:endParaRPr sz="800">
                <a:solidFill>
                  <a:srgbClr val="FFFFFF"/>
                </a:solidFill>
                <a:latin typeface="Montserrat"/>
                <a:ea typeface="Montserrat"/>
                <a:cs typeface="Montserrat"/>
                <a:sym typeface="Montserrat"/>
              </a:endParaRPr>
            </a:p>
            <a:p>
              <a:pPr indent="-179999" lvl="0" marL="269999" rtl="0" algn="l">
                <a:lnSpc>
                  <a:spcPct val="115000"/>
                </a:lnSpc>
                <a:spcBef>
                  <a:spcPts val="0"/>
                </a:spcBef>
                <a:spcAft>
                  <a:spcPts val="0"/>
                </a:spcAft>
                <a:buNone/>
              </a:pPr>
              <a:r>
                <a:t/>
              </a:r>
              <a:endParaRPr sz="800">
                <a:solidFill>
                  <a:srgbClr val="FFFFFF"/>
                </a:solidFill>
                <a:latin typeface="Montserrat"/>
                <a:ea typeface="Montserrat"/>
                <a:cs typeface="Montserrat"/>
                <a:sym typeface="Montserrat"/>
              </a:endParaRPr>
            </a:p>
          </p:txBody>
        </p:sp>
      </p:grpSp>
      <p:sp>
        <p:nvSpPr>
          <p:cNvPr id="243" name="Google Shape;243;p23"/>
          <p:cNvSpPr/>
          <p:nvPr/>
        </p:nvSpPr>
        <p:spPr>
          <a:xfrm rot="-5400000">
            <a:off x="4356750" y="-296600"/>
            <a:ext cx="293700" cy="8411400"/>
          </a:xfrm>
          <a:prstGeom prst="leftBrace">
            <a:avLst>
              <a:gd fmla="val 50000" name="adj1"/>
              <a:gd fmla="val 5020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3458500" y="4131950"/>
            <a:ext cx="1977000" cy="629700"/>
          </a:xfrm>
          <a:prstGeom prst="rect">
            <a:avLst/>
          </a:prstGeom>
          <a:solidFill>
            <a:schemeClr val="lt1"/>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chemeClr val="dk1"/>
                </a:solidFill>
                <a:latin typeface="Montserrat Medium"/>
                <a:ea typeface="Montserrat Medium"/>
                <a:cs typeface="Montserrat Medium"/>
                <a:sym typeface="Montserrat Medium"/>
              </a:rPr>
              <a:t>PRICE</a:t>
            </a:r>
            <a:endParaRPr>
              <a:latin typeface="Montserrat Medium"/>
              <a:ea typeface="Montserrat Medium"/>
              <a:cs typeface="Montserrat Medium"/>
              <a:sym typeface="Montserrat Medium"/>
            </a:endParaRPr>
          </a:p>
        </p:txBody>
      </p:sp>
      <p:sp>
        <p:nvSpPr>
          <p:cNvPr id="245" name="Google Shape;24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4"/>
          <p:cNvPicPr preferRelativeResize="0"/>
          <p:nvPr/>
        </p:nvPicPr>
        <p:blipFill rotWithShape="1">
          <a:blip r:embed="rId3">
            <a:alphaModFix amt="10000"/>
          </a:blip>
          <a:srcRect b="9104" l="0" r="0" t="20586"/>
          <a:stretch/>
        </p:blipFill>
        <p:spPr>
          <a:xfrm>
            <a:off x="10675" y="0"/>
            <a:ext cx="9144000" cy="5143500"/>
          </a:xfrm>
          <a:prstGeom prst="rect">
            <a:avLst/>
          </a:prstGeom>
          <a:noFill/>
          <a:ln>
            <a:noFill/>
          </a:ln>
        </p:spPr>
      </p:pic>
      <p:sp>
        <p:nvSpPr>
          <p:cNvPr id="251" name="Google Shape;251;p24"/>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METHODS</a:t>
            </a:r>
            <a:endParaRPr b="1">
              <a:solidFill>
                <a:srgbClr val="003F58"/>
              </a:solidFill>
              <a:latin typeface="Montserrat"/>
              <a:ea typeface="Montserrat"/>
              <a:cs typeface="Montserrat"/>
              <a:sym typeface="Montserrat"/>
            </a:endParaRPr>
          </a:p>
        </p:txBody>
      </p:sp>
      <p:sp>
        <p:nvSpPr>
          <p:cNvPr id="252" name="Google Shape;252;p24"/>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graphicFrame>
        <p:nvGraphicFramePr>
          <p:cNvPr id="253" name="Google Shape;253;p24"/>
          <p:cNvGraphicFramePr/>
          <p:nvPr/>
        </p:nvGraphicFramePr>
        <p:xfrm>
          <a:off x="1323625" y="993958"/>
          <a:ext cx="3000000" cy="3000000"/>
        </p:xfrm>
        <a:graphic>
          <a:graphicData uri="http://schemas.openxmlformats.org/drawingml/2006/table">
            <a:tbl>
              <a:tblPr>
                <a:noFill/>
                <a:tableStyleId>{BF3F9773-692F-448F-BE89-7D90DA5A3908}</a:tableStyleId>
              </a:tblPr>
              <a:tblGrid>
                <a:gridCol w="2081700"/>
                <a:gridCol w="1327100"/>
                <a:gridCol w="1379225"/>
                <a:gridCol w="1470150"/>
              </a:tblGrid>
              <a:tr h="286375">
                <a:tc>
                  <a:txBody>
                    <a:bodyPr/>
                    <a:lstStyle/>
                    <a:p>
                      <a:pPr indent="0" lvl="0" marL="0" rtl="0" algn="l">
                        <a:spcBef>
                          <a:spcPts val="0"/>
                        </a:spcBef>
                        <a:spcAft>
                          <a:spcPts val="0"/>
                        </a:spcAft>
                        <a:buNone/>
                      </a:pPr>
                      <a:r>
                        <a:t/>
                      </a:r>
                      <a:endParaRPr b="1" sz="1100">
                        <a:latin typeface="Montserrat"/>
                        <a:ea typeface="Montserrat"/>
                        <a:cs typeface="Montserrat"/>
                        <a:sym typeface="Montserrat"/>
                      </a:endParaRPr>
                    </a:p>
                  </a:txBody>
                  <a:tcPr marT="91425" marB="91425" marR="91425" marL="91425"/>
                </a:tc>
                <a:tc gridSpan="3">
                  <a:txBody>
                    <a:bodyPr/>
                    <a:lstStyle/>
                    <a:p>
                      <a:pPr indent="0" lvl="0" marL="0" marR="0" rtl="0" algn="ctr">
                        <a:lnSpc>
                          <a:spcPct val="100000"/>
                        </a:lnSpc>
                        <a:spcBef>
                          <a:spcPts val="0"/>
                        </a:spcBef>
                        <a:spcAft>
                          <a:spcPts val="0"/>
                        </a:spcAft>
                        <a:buNone/>
                      </a:pPr>
                      <a:r>
                        <a:rPr b="1" lang="en-CA" sz="1000">
                          <a:solidFill>
                            <a:schemeClr val="dk1"/>
                          </a:solidFill>
                          <a:latin typeface="Montserrat"/>
                          <a:ea typeface="Montserrat"/>
                          <a:cs typeface="Montserrat"/>
                          <a:sym typeface="Montserrat"/>
                        </a:rPr>
                        <a:t>Performance on the test dataset</a:t>
                      </a:r>
                      <a:endParaRPr sz="1000"/>
                    </a:p>
                  </a:txBody>
                  <a:tcPr marT="91425" marB="91425" marR="91425" marL="91425"/>
                </a:tc>
                <a:tc hMerge="1"/>
                <a:tc hMerge="1"/>
              </a:tr>
              <a:tr h="398450">
                <a:tc>
                  <a:txBody>
                    <a:bodyPr/>
                    <a:lstStyle/>
                    <a:p>
                      <a:pPr indent="0" lvl="0" marL="0" rtl="0" algn="ctr">
                        <a:spcBef>
                          <a:spcPts val="0"/>
                        </a:spcBef>
                        <a:spcAft>
                          <a:spcPts val="0"/>
                        </a:spcAft>
                        <a:buClr>
                          <a:schemeClr val="dk1"/>
                        </a:buClr>
                        <a:buSzPts val="1100"/>
                        <a:buFont typeface="Arial"/>
                        <a:buNone/>
                      </a:pPr>
                      <a:r>
                        <a:rPr b="1" lang="en-CA" sz="1000">
                          <a:solidFill>
                            <a:schemeClr val="dk1"/>
                          </a:solidFill>
                          <a:latin typeface="Montserrat"/>
                          <a:ea typeface="Montserrat"/>
                          <a:cs typeface="Montserrat"/>
                          <a:sym typeface="Montserrat"/>
                        </a:rPr>
                        <a:t>Methods</a:t>
                      </a:r>
                      <a:endParaRPr sz="1000"/>
                    </a:p>
                  </a:txBody>
                  <a:tcPr marT="91425" marB="91425" marR="91425" marL="91425"/>
                </a:tc>
                <a:tc>
                  <a:txBody>
                    <a:bodyPr/>
                    <a:lstStyle/>
                    <a:p>
                      <a:pPr indent="0" lvl="0" marL="0" marR="0" rtl="0" algn="ctr">
                        <a:lnSpc>
                          <a:spcPct val="100000"/>
                        </a:lnSpc>
                        <a:spcBef>
                          <a:spcPts val="0"/>
                        </a:spcBef>
                        <a:spcAft>
                          <a:spcPts val="0"/>
                        </a:spcAft>
                        <a:buNone/>
                      </a:pPr>
                      <a:r>
                        <a:rPr b="1" lang="en-CA" sz="1000">
                          <a:solidFill>
                            <a:schemeClr val="dk1"/>
                          </a:solidFill>
                          <a:latin typeface="Montserrat"/>
                          <a:ea typeface="Montserrat"/>
                          <a:cs typeface="Montserrat"/>
                          <a:sym typeface="Montserrat"/>
                        </a:rPr>
                        <a:t>Mean Absolute Error</a:t>
                      </a:r>
                      <a:endParaRPr b="1" sz="1000">
                        <a:solidFill>
                          <a:schemeClr val="dk1"/>
                        </a:solidFill>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b="1" lang="en-CA" sz="1000">
                          <a:solidFill>
                            <a:schemeClr val="dk1"/>
                          </a:solidFill>
                          <a:latin typeface="Montserrat"/>
                          <a:ea typeface="Montserrat"/>
                          <a:cs typeface="Montserrat"/>
                          <a:sym typeface="Montserrat"/>
                        </a:rPr>
                        <a:t>Root Mean Squared Error</a:t>
                      </a:r>
                      <a:endParaRPr b="1" sz="1000">
                        <a:solidFill>
                          <a:schemeClr val="dk1"/>
                        </a:solidFill>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b="1" lang="en-CA" sz="1000">
                          <a:solidFill>
                            <a:schemeClr val="dk1"/>
                          </a:solidFill>
                          <a:latin typeface="Montserrat"/>
                          <a:ea typeface="Montserrat"/>
                          <a:cs typeface="Montserrat"/>
                          <a:sym typeface="Montserrat"/>
                        </a:rPr>
                        <a:t>Coefficient of determination (R²)</a:t>
                      </a:r>
                      <a:endParaRPr b="1" sz="1000">
                        <a:solidFill>
                          <a:schemeClr val="dk1"/>
                        </a:solidFill>
                        <a:latin typeface="Montserrat"/>
                        <a:ea typeface="Montserrat"/>
                        <a:cs typeface="Montserrat"/>
                        <a:sym typeface="Montserrat"/>
                      </a:endParaRPr>
                    </a:p>
                  </a:txBody>
                  <a:tcPr marT="91425" marB="91425" marR="91425" marL="91425"/>
                </a:tc>
              </a:tr>
              <a:tr h="292800">
                <a:tc>
                  <a:txBody>
                    <a:bodyPr/>
                    <a:lstStyle/>
                    <a:p>
                      <a:pPr indent="0" lvl="0" marL="0" marR="0" rtl="0" algn="l">
                        <a:lnSpc>
                          <a:spcPct val="100000"/>
                        </a:lnSpc>
                        <a:spcBef>
                          <a:spcPts val="0"/>
                        </a:spcBef>
                        <a:spcAft>
                          <a:spcPts val="0"/>
                        </a:spcAft>
                        <a:buNone/>
                      </a:pPr>
                      <a:r>
                        <a:rPr lang="en-CA" sz="1000">
                          <a:latin typeface="Montserrat"/>
                          <a:ea typeface="Montserrat"/>
                          <a:cs typeface="Montserrat"/>
                          <a:sym typeface="Montserrat"/>
                        </a:rPr>
                        <a:t>Linear Regression</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35.1</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57.1</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0.56</a:t>
                      </a:r>
                      <a:endParaRPr sz="1000">
                        <a:latin typeface="Montserrat"/>
                        <a:ea typeface="Montserrat"/>
                        <a:cs typeface="Montserrat"/>
                        <a:sym typeface="Montserrat"/>
                      </a:endParaRPr>
                    </a:p>
                  </a:txBody>
                  <a:tcPr marT="91425" marB="91425" marR="91425" marL="91425"/>
                </a:tc>
              </a:tr>
              <a:tr h="273925">
                <a:tc>
                  <a:txBody>
                    <a:bodyPr/>
                    <a:lstStyle/>
                    <a:p>
                      <a:pPr indent="0" lvl="0" marL="0" marR="0" rtl="0" algn="l">
                        <a:lnSpc>
                          <a:spcPct val="100000"/>
                        </a:lnSpc>
                        <a:spcBef>
                          <a:spcPts val="0"/>
                        </a:spcBef>
                        <a:spcAft>
                          <a:spcPts val="0"/>
                        </a:spcAft>
                        <a:buNone/>
                      </a:pPr>
                      <a:r>
                        <a:rPr lang="en-CA" sz="1000">
                          <a:latin typeface="Montserrat"/>
                          <a:ea typeface="Montserrat"/>
                          <a:cs typeface="Montserrat"/>
                          <a:sym typeface="Montserrat"/>
                        </a:rPr>
                        <a:t>Ridge Regression</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35.1</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56.8</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0.57</a:t>
                      </a:r>
                      <a:endParaRPr sz="1000">
                        <a:latin typeface="Montserrat"/>
                        <a:ea typeface="Montserrat"/>
                        <a:cs typeface="Montserrat"/>
                        <a:sym typeface="Montserrat"/>
                      </a:endParaRPr>
                    </a:p>
                  </a:txBody>
                  <a:tcPr marT="91425" marB="91425" marR="91425" marL="91425"/>
                </a:tc>
              </a:tr>
              <a:tr h="273925">
                <a:tc>
                  <a:txBody>
                    <a:bodyPr/>
                    <a:lstStyle/>
                    <a:p>
                      <a:pPr indent="0" lvl="0" marL="0" marR="0" rtl="0" algn="l">
                        <a:lnSpc>
                          <a:spcPct val="100000"/>
                        </a:lnSpc>
                        <a:spcBef>
                          <a:spcPts val="0"/>
                        </a:spcBef>
                        <a:spcAft>
                          <a:spcPts val="0"/>
                        </a:spcAft>
                        <a:buNone/>
                      </a:pPr>
                      <a:r>
                        <a:rPr lang="en-CA" sz="1000">
                          <a:latin typeface="Montserrat"/>
                          <a:ea typeface="Montserrat"/>
                          <a:cs typeface="Montserrat"/>
                          <a:sym typeface="Montserrat"/>
                        </a:rPr>
                        <a:t>Lasso Regression</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35.2</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57.1</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0.56</a:t>
                      </a:r>
                      <a:endParaRPr sz="1000">
                        <a:latin typeface="Montserrat"/>
                        <a:ea typeface="Montserrat"/>
                        <a:cs typeface="Montserrat"/>
                        <a:sym typeface="Montserrat"/>
                      </a:endParaRPr>
                    </a:p>
                  </a:txBody>
                  <a:tcPr marT="91425" marB="91425" marR="91425" marL="91425"/>
                </a:tc>
              </a:tr>
              <a:tr h="423975">
                <a:tc>
                  <a:txBody>
                    <a:bodyPr/>
                    <a:lstStyle/>
                    <a:p>
                      <a:pPr indent="0" lvl="0" marL="0" marR="0" rtl="0" algn="l">
                        <a:lnSpc>
                          <a:spcPct val="100000"/>
                        </a:lnSpc>
                        <a:spcBef>
                          <a:spcPts val="0"/>
                        </a:spcBef>
                        <a:spcAft>
                          <a:spcPts val="0"/>
                        </a:spcAft>
                        <a:buNone/>
                      </a:pPr>
                      <a:r>
                        <a:rPr lang="en-CA" sz="1000">
                          <a:latin typeface="Montserrat"/>
                          <a:ea typeface="Montserrat"/>
                          <a:cs typeface="Montserrat"/>
                          <a:sym typeface="Montserrat"/>
                        </a:rPr>
                        <a:t>K Neighbors Regression</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highlight>
                            <a:srgbClr val="E06666"/>
                          </a:highlight>
                          <a:latin typeface="Montserrat"/>
                          <a:ea typeface="Montserrat"/>
                          <a:cs typeface="Montserrat"/>
                          <a:sym typeface="Montserrat"/>
                        </a:rPr>
                        <a:t>37.8</a:t>
                      </a:r>
                      <a:endParaRPr sz="1000">
                        <a:highlight>
                          <a:srgbClr val="E06666"/>
                        </a:highlight>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61.6</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highlight>
                            <a:srgbClr val="E06666"/>
                          </a:highlight>
                          <a:latin typeface="Montserrat"/>
                          <a:ea typeface="Montserrat"/>
                          <a:cs typeface="Montserrat"/>
                          <a:sym typeface="Montserrat"/>
                        </a:rPr>
                        <a:t>0.49</a:t>
                      </a:r>
                      <a:endParaRPr sz="1000">
                        <a:latin typeface="Montserrat"/>
                        <a:ea typeface="Montserrat"/>
                        <a:cs typeface="Montserrat"/>
                        <a:sym typeface="Montserrat"/>
                      </a:endParaRPr>
                    </a:p>
                  </a:txBody>
                  <a:tcPr marT="91425" marB="91425" marR="91425" marL="91425"/>
                </a:tc>
              </a:tr>
              <a:tr h="395675">
                <a:tc>
                  <a:txBody>
                    <a:bodyPr/>
                    <a:lstStyle/>
                    <a:p>
                      <a:pPr indent="0" lvl="0" marL="0" marR="0" rtl="0" algn="l">
                        <a:lnSpc>
                          <a:spcPct val="100000"/>
                        </a:lnSpc>
                        <a:spcBef>
                          <a:spcPts val="0"/>
                        </a:spcBef>
                        <a:spcAft>
                          <a:spcPts val="0"/>
                        </a:spcAft>
                        <a:buNone/>
                      </a:pPr>
                      <a:r>
                        <a:rPr lang="en-CA" sz="1000">
                          <a:latin typeface="Montserrat"/>
                          <a:ea typeface="Montserrat"/>
                          <a:cs typeface="Montserrat"/>
                          <a:sym typeface="Montserrat"/>
                        </a:rPr>
                        <a:t>Decision Tree Regression</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latin typeface="Montserrat"/>
                          <a:ea typeface="Montserrat"/>
                          <a:cs typeface="Montserrat"/>
                          <a:sym typeface="Montserrat"/>
                        </a:rPr>
                        <a:t>37.7</a:t>
                      </a:r>
                      <a:endParaRPr sz="1000">
                        <a:highlight>
                          <a:srgbClr val="E06666"/>
                        </a:highlight>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highlight>
                            <a:srgbClr val="E06666"/>
                          </a:highlight>
                          <a:latin typeface="Montserrat"/>
                          <a:ea typeface="Montserrat"/>
                          <a:cs typeface="Montserrat"/>
                          <a:sym typeface="Montserrat"/>
                        </a:rPr>
                        <a:t>61.8</a:t>
                      </a:r>
                      <a:endParaRPr sz="1000">
                        <a:highlight>
                          <a:srgbClr val="E06666"/>
                        </a:highlight>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highlight>
                            <a:srgbClr val="E06666"/>
                          </a:highlight>
                          <a:latin typeface="Montserrat"/>
                          <a:ea typeface="Montserrat"/>
                          <a:cs typeface="Montserrat"/>
                          <a:sym typeface="Montserrat"/>
                        </a:rPr>
                        <a:t>0.49</a:t>
                      </a:r>
                      <a:endParaRPr sz="1000">
                        <a:highlight>
                          <a:srgbClr val="E06666"/>
                        </a:highlight>
                        <a:latin typeface="Montserrat"/>
                        <a:ea typeface="Montserrat"/>
                        <a:cs typeface="Montserrat"/>
                        <a:sym typeface="Montserrat"/>
                      </a:endParaRPr>
                    </a:p>
                  </a:txBody>
                  <a:tcPr marT="91425" marB="91425" marR="91425" marL="91425"/>
                </a:tc>
              </a:tr>
              <a:tr h="398450">
                <a:tc>
                  <a:txBody>
                    <a:bodyPr/>
                    <a:lstStyle/>
                    <a:p>
                      <a:pPr indent="0" lvl="0" marL="0" marR="0" rtl="0" algn="l">
                        <a:lnSpc>
                          <a:spcPct val="100000"/>
                        </a:lnSpc>
                        <a:spcBef>
                          <a:spcPts val="0"/>
                        </a:spcBef>
                        <a:spcAft>
                          <a:spcPts val="0"/>
                        </a:spcAft>
                        <a:buNone/>
                      </a:pPr>
                      <a:r>
                        <a:rPr lang="en-CA" sz="1000">
                          <a:latin typeface="Montserrat"/>
                          <a:ea typeface="Montserrat"/>
                          <a:cs typeface="Montserrat"/>
                          <a:sym typeface="Montserrat"/>
                        </a:rPr>
                        <a:t>Random Forest </a:t>
                      </a:r>
                      <a:r>
                        <a:rPr lang="en-CA" sz="1000">
                          <a:solidFill>
                            <a:schemeClr val="dk1"/>
                          </a:solidFill>
                          <a:latin typeface="Montserrat"/>
                          <a:ea typeface="Montserrat"/>
                          <a:cs typeface="Montserrat"/>
                          <a:sym typeface="Montserrat"/>
                        </a:rPr>
                        <a:t>Regression</a:t>
                      </a:r>
                      <a:r>
                        <a:rPr lang="en-CA" sz="1000">
                          <a:latin typeface="Montserrat"/>
                          <a:ea typeface="Montserrat"/>
                          <a:cs typeface="Montserrat"/>
                          <a:sym typeface="Montserrat"/>
                        </a:rPr>
                        <a:t> </a:t>
                      </a:r>
                      <a:endParaRPr sz="1000">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highlight>
                            <a:srgbClr val="93C47D"/>
                          </a:highlight>
                          <a:latin typeface="Montserrat"/>
                          <a:ea typeface="Montserrat"/>
                          <a:cs typeface="Montserrat"/>
                          <a:sym typeface="Montserrat"/>
                        </a:rPr>
                        <a:t>31.4</a:t>
                      </a:r>
                      <a:endParaRPr sz="1000">
                        <a:highlight>
                          <a:srgbClr val="93C47D"/>
                        </a:highlight>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highlight>
                            <a:srgbClr val="93C47D"/>
                          </a:highlight>
                          <a:latin typeface="Montserrat"/>
                          <a:ea typeface="Montserrat"/>
                          <a:cs typeface="Montserrat"/>
                          <a:sym typeface="Montserrat"/>
                        </a:rPr>
                        <a:t>50.9</a:t>
                      </a:r>
                      <a:endParaRPr sz="1000">
                        <a:highlight>
                          <a:srgbClr val="93C47D"/>
                        </a:highlight>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None/>
                      </a:pPr>
                      <a:r>
                        <a:rPr lang="en-CA" sz="1000">
                          <a:highlight>
                            <a:srgbClr val="93C47D"/>
                          </a:highlight>
                          <a:latin typeface="Montserrat"/>
                          <a:ea typeface="Montserrat"/>
                          <a:cs typeface="Montserrat"/>
                          <a:sym typeface="Montserrat"/>
                        </a:rPr>
                        <a:t>0.65</a:t>
                      </a:r>
                      <a:endParaRPr sz="1000">
                        <a:highlight>
                          <a:srgbClr val="93C47D"/>
                        </a:highlight>
                        <a:latin typeface="Montserrat"/>
                        <a:ea typeface="Montserrat"/>
                        <a:cs typeface="Montserrat"/>
                        <a:sym typeface="Montserrat"/>
                      </a:endParaRPr>
                    </a:p>
                  </a:txBody>
                  <a:tcPr marT="91425" marB="91425" marR="91425" marL="91425"/>
                </a:tc>
              </a:tr>
            </a:tbl>
          </a:graphicData>
        </a:graphic>
      </p:graphicFrame>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5"/>
          <p:cNvPicPr preferRelativeResize="0"/>
          <p:nvPr/>
        </p:nvPicPr>
        <p:blipFill rotWithShape="1">
          <a:blip r:embed="rId3">
            <a:alphaModFix amt="10000"/>
          </a:blip>
          <a:srcRect b="0" l="0" r="0" t="15633"/>
          <a:stretch/>
        </p:blipFill>
        <p:spPr>
          <a:xfrm>
            <a:off x="-22150" y="0"/>
            <a:ext cx="9209651" cy="5178851"/>
          </a:xfrm>
          <a:prstGeom prst="rect">
            <a:avLst/>
          </a:prstGeom>
          <a:noFill/>
          <a:ln>
            <a:noFill/>
          </a:ln>
        </p:spPr>
      </p:pic>
      <p:sp>
        <p:nvSpPr>
          <p:cNvPr id="260" name="Google Shape;260;p25"/>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RESULTS</a:t>
            </a:r>
            <a:endParaRPr b="1">
              <a:solidFill>
                <a:srgbClr val="003F58"/>
              </a:solidFill>
              <a:latin typeface="Montserrat"/>
              <a:ea typeface="Montserrat"/>
              <a:cs typeface="Montserrat"/>
              <a:sym typeface="Montserrat"/>
            </a:endParaRPr>
          </a:p>
        </p:txBody>
      </p:sp>
      <p:sp>
        <p:nvSpPr>
          <p:cNvPr id="261" name="Google Shape;261;p25"/>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pic>
        <p:nvPicPr>
          <p:cNvPr id="262" name="Google Shape;262;p25"/>
          <p:cNvPicPr preferRelativeResize="0"/>
          <p:nvPr/>
        </p:nvPicPr>
        <p:blipFill>
          <a:blip r:embed="rId4">
            <a:alphaModFix/>
          </a:blip>
          <a:stretch>
            <a:fillRect/>
          </a:stretch>
        </p:blipFill>
        <p:spPr>
          <a:xfrm>
            <a:off x="3059600" y="781475"/>
            <a:ext cx="3212225" cy="1330450"/>
          </a:xfrm>
          <a:prstGeom prst="rect">
            <a:avLst/>
          </a:prstGeom>
          <a:noFill/>
          <a:ln cap="flat" cmpd="sng" w="9525">
            <a:solidFill>
              <a:schemeClr val="dk1"/>
            </a:solidFill>
            <a:prstDash val="solid"/>
            <a:round/>
            <a:headEnd len="sm" w="sm" type="none"/>
            <a:tailEnd len="sm" w="sm" type="none"/>
          </a:ln>
        </p:spPr>
      </p:pic>
      <p:sp>
        <p:nvSpPr>
          <p:cNvPr id="263" name="Google Shape;26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6"/>
          <p:cNvPicPr preferRelativeResize="0"/>
          <p:nvPr/>
        </p:nvPicPr>
        <p:blipFill rotWithShape="1">
          <a:blip r:embed="rId3">
            <a:alphaModFix amt="10000"/>
          </a:blip>
          <a:srcRect b="0" l="0" r="0" t="15633"/>
          <a:stretch/>
        </p:blipFill>
        <p:spPr>
          <a:xfrm>
            <a:off x="-22150" y="0"/>
            <a:ext cx="9209651" cy="5178851"/>
          </a:xfrm>
          <a:prstGeom prst="rect">
            <a:avLst/>
          </a:prstGeom>
          <a:noFill/>
          <a:ln>
            <a:noFill/>
          </a:ln>
        </p:spPr>
      </p:pic>
      <p:sp>
        <p:nvSpPr>
          <p:cNvPr id="269" name="Google Shape;269;p26"/>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RESULTS</a:t>
            </a:r>
            <a:endParaRPr b="1">
              <a:solidFill>
                <a:srgbClr val="003F58"/>
              </a:solidFill>
              <a:latin typeface="Montserrat"/>
              <a:ea typeface="Montserrat"/>
              <a:cs typeface="Montserrat"/>
              <a:sym typeface="Montserrat"/>
            </a:endParaRPr>
          </a:p>
        </p:txBody>
      </p:sp>
      <p:sp>
        <p:nvSpPr>
          <p:cNvPr id="270" name="Google Shape;270;p26"/>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grpSp>
        <p:nvGrpSpPr>
          <p:cNvPr id="271" name="Google Shape;271;p26"/>
          <p:cNvGrpSpPr/>
          <p:nvPr/>
        </p:nvGrpSpPr>
        <p:grpSpPr>
          <a:xfrm>
            <a:off x="1975675" y="346850"/>
            <a:ext cx="4560275" cy="4493825"/>
            <a:chOff x="1975675" y="423050"/>
            <a:chExt cx="4560275" cy="4493825"/>
          </a:xfrm>
        </p:grpSpPr>
        <p:pic>
          <p:nvPicPr>
            <p:cNvPr id="272" name="Google Shape;272;p26"/>
            <p:cNvPicPr preferRelativeResize="0"/>
            <p:nvPr/>
          </p:nvPicPr>
          <p:blipFill>
            <a:blip r:embed="rId4">
              <a:alphaModFix/>
            </a:blip>
            <a:stretch>
              <a:fillRect/>
            </a:stretch>
          </p:blipFill>
          <p:spPr>
            <a:xfrm>
              <a:off x="2344825" y="423050"/>
              <a:ext cx="4190949" cy="4258649"/>
            </a:xfrm>
            <a:prstGeom prst="rect">
              <a:avLst/>
            </a:prstGeom>
            <a:noFill/>
            <a:ln>
              <a:noFill/>
            </a:ln>
          </p:spPr>
        </p:pic>
        <p:sp>
          <p:nvSpPr>
            <p:cNvPr id="273" name="Google Shape;273;p26"/>
            <p:cNvSpPr txBox="1"/>
            <p:nvPr/>
          </p:nvSpPr>
          <p:spPr>
            <a:xfrm>
              <a:off x="2344950" y="4578175"/>
              <a:ext cx="419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Montserrat"/>
                  <a:ea typeface="Montserrat"/>
                  <a:cs typeface="Montserrat"/>
                  <a:sym typeface="Montserrat"/>
                </a:rPr>
                <a:t>actual price</a:t>
              </a:r>
              <a:endParaRPr sz="1000">
                <a:latin typeface="Montserrat"/>
                <a:ea typeface="Montserrat"/>
                <a:cs typeface="Montserrat"/>
                <a:sym typeface="Montserrat"/>
              </a:endParaRPr>
            </a:p>
          </p:txBody>
        </p:sp>
        <p:sp>
          <p:nvSpPr>
            <p:cNvPr id="274" name="Google Shape;274;p26"/>
            <p:cNvSpPr txBox="1"/>
            <p:nvPr/>
          </p:nvSpPr>
          <p:spPr>
            <a:xfrm rot="-5400000">
              <a:off x="49525" y="2419275"/>
              <a:ext cx="419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Montserrat"/>
                  <a:ea typeface="Montserrat"/>
                  <a:cs typeface="Montserrat"/>
                  <a:sym typeface="Montserrat"/>
                </a:rPr>
                <a:t>predicted </a:t>
              </a:r>
              <a:r>
                <a:rPr lang="en-CA" sz="1000">
                  <a:latin typeface="Montserrat"/>
                  <a:ea typeface="Montserrat"/>
                  <a:cs typeface="Montserrat"/>
                  <a:sym typeface="Montserrat"/>
                </a:rPr>
                <a:t>price</a:t>
              </a:r>
              <a:endParaRPr sz="1000">
                <a:latin typeface="Montserrat"/>
                <a:ea typeface="Montserrat"/>
                <a:cs typeface="Montserrat"/>
                <a:sym typeface="Montserrat"/>
              </a:endParaRPr>
            </a:p>
          </p:txBody>
        </p:sp>
      </p:grpSp>
      <p:sp>
        <p:nvSpPr>
          <p:cNvPr id="275" name="Google Shape;27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7"/>
          <p:cNvPicPr preferRelativeResize="0"/>
          <p:nvPr/>
        </p:nvPicPr>
        <p:blipFill rotWithShape="1">
          <a:blip r:embed="rId3">
            <a:alphaModFix amt="10000"/>
          </a:blip>
          <a:srcRect b="0" l="0" r="0" t="15633"/>
          <a:stretch/>
        </p:blipFill>
        <p:spPr>
          <a:xfrm>
            <a:off x="-22150" y="0"/>
            <a:ext cx="9209651" cy="5178851"/>
          </a:xfrm>
          <a:prstGeom prst="rect">
            <a:avLst/>
          </a:prstGeom>
          <a:noFill/>
          <a:ln>
            <a:noFill/>
          </a:ln>
        </p:spPr>
      </p:pic>
      <p:sp>
        <p:nvSpPr>
          <p:cNvPr id="281" name="Google Shape;281;p27"/>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RESULTS</a:t>
            </a:r>
            <a:endParaRPr b="1">
              <a:solidFill>
                <a:srgbClr val="003F58"/>
              </a:solidFill>
              <a:latin typeface="Montserrat"/>
              <a:ea typeface="Montserrat"/>
              <a:cs typeface="Montserrat"/>
              <a:sym typeface="Montserrat"/>
            </a:endParaRPr>
          </a:p>
        </p:txBody>
      </p:sp>
      <p:sp>
        <p:nvSpPr>
          <p:cNvPr id="282" name="Google Shape;282;p27"/>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grpSp>
        <p:nvGrpSpPr>
          <p:cNvPr id="283" name="Google Shape;283;p27"/>
          <p:cNvGrpSpPr/>
          <p:nvPr/>
        </p:nvGrpSpPr>
        <p:grpSpPr>
          <a:xfrm>
            <a:off x="-36450" y="377550"/>
            <a:ext cx="4560275" cy="4576150"/>
            <a:chOff x="1975675" y="340725"/>
            <a:chExt cx="4560275" cy="4576150"/>
          </a:xfrm>
        </p:grpSpPr>
        <p:grpSp>
          <p:nvGrpSpPr>
            <p:cNvPr id="284" name="Google Shape;284;p27"/>
            <p:cNvGrpSpPr/>
            <p:nvPr/>
          </p:nvGrpSpPr>
          <p:grpSpPr>
            <a:xfrm>
              <a:off x="1975675" y="340725"/>
              <a:ext cx="4560275" cy="4423750"/>
              <a:chOff x="1975675" y="493125"/>
              <a:chExt cx="4560275" cy="4423750"/>
            </a:xfrm>
          </p:grpSpPr>
          <p:sp>
            <p:nvSpPr>
              <p:cNvPr id="285" name="Google Shape;285;p27"/>
              <p:cNvSpPr txBox="1"/>
              <p:nvPr/>
            </p:nvSpPr>
            <p:spPr>
              <a:xfrm>
                <a:off x="2344950" y="4578175"/>
                <a:ext cx="419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Montserrat"/>
                    <a:ea typeface="Montserrat"/>
                    <a:cs typeface="Montserrat"/>
                    <a:sym typeface="Montserrat"/>
                  </a:rPr>
                  <a:t>actual price</a:t>
                </a:r>
                <a:endParaRPr sz="1000">
                  <a:latin typeface="Montserrat"/>
                  <a:ea typeface="Montserrat"/>
                  <a:cs typeface="Montserrat"/>
                  <a:sym typeface="Montserrat"/>
                </a:endParaRPr>
              </a:p>
            </p:txBody>
          </p:sp>
          <p:sp>
            <p:nvSpPr>
              <p:cNvPr id="286" name="Google Shape;286;p27"/>
              <p:cNvSpPr txBox="1"/>
              <p:nvPr/>
            </p:nvSpPr>
            <p:spPr>
              <a:xfrm rot="-5400000">
                <a:off x="49525" y="2419275"/>
                <a:ext cx="419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Montserrat"/>
                    <a:ea typeface="Montserrat"/>
                    <a:cs typeface="Montserrat"/>
                    <a:sym typeface="Montserrat"/>
                  </a:rPr>
                  <a:t>predicted price</a:t>
                </a:r>
                <a:endParaRPr sz="1000">
                  <a:latin typeface="Montserrat"/>
                  <a:ea typeface="Montserrat"/>
                  <a:cs typeface="Montserrat"/>
                  <a:sym typeface="Montserrat"/>
                </a:endParaRPr>
              </a:p>
            </p:txBody>
          </p:sp>
        </p:grpSp>
        <p:pic>
          <p:nvPicPr>
            <p:cNvPr id="287" name="Google Shape;287;p27"/>
            <p:cNvPicPr preferRelativeResize="0"/>
            <p:nvPr/>
          </p:nvPicPr>
          <p:blipFill>
            <a:blip r:embed="rId4">
              <a:alphaModFix/>
            </a:blip>
            <a:stretch>
              <a:fillRect/>
            </a:stretch>
          </p:blipFill>
          <p:spPr>
            <a:xfrm>
              <a:off x="2259750" y="345788"/>
              <a:ext cx="4208524" cy="4299525"/>
            </a:xfrm>
            <a:prstGeom prst="rect">
              <a:avLst/>
            </a:prstGeom>
            <a:noFill/>
            <a:ln>
              <a:noFill/>
            </a:ln>
          </p:spPr>
        </p:pic>
        <p:sp>
          <p:nvSpPr>
            <p:cNvPr id="288" name="Google Shape;288;p27"/>
            <p:cNvSpPr txBox="1"/>
            <p:nvPr/>
          </p:nvSpPr>
          <p:spPr>
            <a:xfrm>
              <a:off x="2344950" y="4578175"/>
              <a:ext cx="419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Montserrat"/>
                  <a:ea typeface="Montserrat"/>
                  <a:cs typeface="Montserrat"/>
                  <a:sym typeface="Montserrat"/>
                </a:rPr>
                <a:t>actual price</a:t>
              </a:r>
              <a:endParaRPr sz="1000">
                <a:latin typeface="Montserrat"/>
                <a:ea typeface="Montserrat"/>
                <a:cs typeface="Montserrat"/>
                <a:sym typeface="Montserrat"/>
              </a:endParaRPr>
            </a:p>
          </p:txBody>
        </p:sp>
      </p:grpSp>
      <p:pic>
        <p:nvPicPr>
          <p:cNvPr id="289" name="Google Shape;289;p27"/>
          <p:cNvPicPr preferRelativeResize="0"/>
          <p:nvPr/>
        </p:nvPicPr>
        <p:blipFill>
          <a:blip r:embed="rId5">
            <a:alphaModFix/>
          </a:blip>
          <a:stretch>
            <a:fillRect/>
          </a:stretch>
        </p:blipFill>
        <p:spPr>
          <a:xfrm>
            <a:off x="4853450" y="423050"/>
            <a:ext cx="4178325" cy="4274574"/>
          </a:xfrm>
          <a:prstGeom prst="rect">
            <a:avLst/>
          </a:prstGeom>
          <a:noFill/>
          <a:ln>
            <a:noFill/>
          </a:ln>
        </p:spPr>
      </p:pic>
      <p:sp>
        <p:nvSpPr>
          <p:cNvPr id="290" name="Google Shape;290;p27"/>
          <p:cNvSpPr txBox="1"/>
          <p:nvPr/>
        </p:nvSpPr>
        <p:spPr>
          <a:xfrm rot="-5400000">
            <a:off x="2645850" y="2422900"/>
            <a:ext cx="419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Montserrat"/>
                <a:ea typeface="Montserrat"/>
                <a:cs typeface="Montserrat"/>
                <a:sym typeface="Montserrat"/>
              </a:rPr>
              <a:t>predicted price</a:t>
            </a:r>
            <a:endParaRPr sz="1000">
              <a:latin typeface="Montserrat"/>
              <a:ea typeface="Montserrat"/>
              <a:cs typeface="Montserrat"/>
              <a:sym typeface="Montserrat"/>
            </a:endParaRPr>
          </a:p>
        </p:txBody>
      </p:sp>
      <p:sp>
        <p:nvSpPr>
          <p:cNvPr id="291" name="Google Shape;291;p27"/>
          <p:cNvSpPr txBox="1"/>
          <p:nvPr/>
        </p:nvSpPr>
        <p:spPr>
          <a:xfrm>
            <a:off x="4853438" y="4615000"/>
            <a:ext cx="419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Montserrat"/>
                <a:ea typeface="Montserrat"/>
                <a:cs typeface="Montserrat"/>
                <a:sym typeface="Montserrat"/>
              </a:rPr>
              <a:t>actual price</a:t>
            </a:r>
            <a:endParaRPr sz="1000">
              <a:latin typeface="Montserrat"/>
              <a:ea typeface="Montserrat"/>
              <a:cs typeface="Montserrat"/>
              <a:sym typeface="Montserrat"/>
            </a:endParaRPr>
          </a:p>
        </p:txBody>
      </p:sp>
      <p:sp>
        <p:nvSpPr>
          <p:cNvPr id="292" name="Google Shape;292;p27"/>
          <p:cNvSpPr/>
          <p:nvPr/>
        </p:nvSpPr>
        <p:spPr>
          <a:xfrm>
            <a:off x="923600" y="1934775"/>
            <a:ext cx="1560600" cy="1576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5270900" y="1497975"/>
            <a:ext cx="3480600" cy="3008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8"/>
          <p:cNvPicPr preferRelativeResize="0"/>
          <p:nvPr/>
        </p:nvPicPr>
        <p:blipFill rotWithShape="1">
          <a:blip r:embed="rId3">
            <a:alphaModFix amt="10000"/>
          </a:blip>
          <a:srcRect b="0" l="0" r="0" t="15633"/>
          <a:stretch/>
        </p:blipFill>
        <p:spPr>
          <a:xfrm>
            <a:off x="-22150" y="0"/>
            <a:ext cx="9209651" cy="5178851"/>
          </a:xfrm>
          <a:prstGeom prst="rect">
            <a:avLst/>
          </a:prstGeom>
          <a:noFill/>
          <a:ln>
            <a:noFill/>
          </a:ln>
        </p:spPr>
      </p:pic>
      <p:sp>
        <p:nvSpPr>
          <p:cNvPr id="300" name="Google Shape;300;p28"/>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RESULTS</a:t>
            </a:r>
            <a:endParaRPr b="1">
              <a:solidFill>
                <a:srgbClr val="003F58"/>
              </a:solidFill>
              <a:latin typeface="Montserrat"/>
              <a:ea typeface="Montserrat"/>
              <a:cs typeface="Montserrat"/>
              <a:sym typeface="Montserrat"/>
            </a:endParaRPr>
          </a:p>
        </p:txBody>
      </p:sp>
      <p:sp>
        <p:nvSpPr>
          <p:cNvPr id="301" name="Google Shape;301;p28"/>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302" name="Google Shape;302;p28"/>
          <p:cNvSpPr txBox="1"/>
          <p:nvPr/>
        </p:nvSpPr>
        <p:spPr>
          <a:xfrm>
            <a:off x="-71754" y="1136425"/>
            <a:ext cx="436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200">
                <a:latin typeface="Montserrat"/>
                <a:ea typeface="Montserrat"/>
                <a:cs typeface="Montserrat"/>
                <a:sym typeface="Montserrat"/>
              </a:rPr>
              <a:t>p</a:t>
            </a:r>
            <a:r>
              <a:rPr lang="en-CA" sz="1200">
                <a:latin typeface="Montserrat"/>
                <a:ea typeface="Montserrat"/>
                <a:cs typeface="Montserrat"/>
                <a:sym typeface="Montserrat"/>
              </a:rPr>
              <a:t>ermutation importance for </a:t>
            </a:r>
            <a:endParaRPr sz="1200">
              <a:latin typeface="Montserrat"/>
              <a:ea typeface="Montserrat"/>
              <a:cs typeface="Montserrat"/>
              <a:sym typeface="Montserrat"/>
            </a:endParaRPr>
          </a:p>
          <a:p>
            <a:pPr indent="0" lvl="0" marL="0" rtl="0" algn="ctr">
              <a:spcBef>
                <a:spcPts val="0"/>
              </a:spcBef>
              <a:spcAft>
                <a:spcPts val="0"/>
              </a:spcAft>
              <a:buNone/>
            </a:pPr>
            <a:r>
              <a:rPr lang="en-CA" sz="1200">
                <a:latin typeface="Montserrat"/>
                <a:ea typeface="Montserrat"/>
                <a:cs typeface="Montserrat"/>
                <a:sym typeface="Montserrat"/>
              </a:rPr>
              <a:t>random forest model</a:t>
            </a:r>
            <a:endParaRPr sz="1200">
              <a:latin typeface="Montserrat"/>
              <a:ea typeface="Montserrat"/>
              <a:cs typeface="Montserrat"/>
              <a:sym typeface="Montserrat"/>
            </a:endParaRPr>
          </a:p>
        </p:txBody>
      </p:sp>
      <p:pic>
        <p:nvPicPr>
          <p:cNvPr id="303" name="Google Shape;303;p28"/>
          <p:cNvPicPr preferRelativeResize="0"/>
          <p:nvPr/>
        </p:nvPicPr>
        <p:blipFill>
          <a:blip r:embed="rId4">
            <a:alphaModFix/>
          </a:blip>
          <a:stretch>
            <a:fillRect/>
          </a:stretch>
        </p:blipFill>
        <p:spPr>
          <a:xfrm>
            <a:off x="4296850" y="2578150"/>
            <a:ext cx="4644550" cy="2181400"/>
          </a:xfrm>
          <a:prstGeom prst="rect">
            <a:avLst/>
          </a:prstGeom>
          <a:noFill/>
          <a:ln>
            <a:noFill/>
          </a:ln>
        </p:spPr>
      </p:pic>
      <p:sp>
        <p:nvSpPr>
          <p:cNvPr id="304" name="Google Shape;304;p28"/>
          <p:cNvSpPr txBox="1"/>
          <p:nvPr/>
        </p:nvSpPr>
        <p:spPr>
          <a:xfrm>
            <a:off x="96571" y="3167875"/>
            <a:ext cx="436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200">
                <a:latin typeface="Montserrat"/>
                <a:ea typeface="Montserrat"/>
                <a:cs typeface="Montserrat"/>
                <a:sym typeface="Montserrat"/>
              </a:rPr>
              <a:t>permutation importance for </a:t>
            </a:r>
            <a:endParaRPr sz="1200">
              <a:latin typeface="Montserrat"/>
              <a:ea typeface="Montserrat"/>
              <a:cs typeface="Montserrat"/>
              <a:sym typeface="Montserrat"/>
            </a:endParaRPr>
          </a:p>
          <a:p>
            <a:pPr indent="0" lvl="0" marL="0" rtl="0" algn="ctr">
              <a:spcBef>
                <a:spcPts val="0"/>
              </a:spcBef>
              <a:spcAft>
                <a:spcPts val="0"/>
              </a:spcAft>
              <a:buNone/>
            </a:pPr>
            <a:r>
              <a:rPr lang="en-CA" sz="1200">
                <a:latin typeface="Montserrat"/>
                <a:ea typeface="Montserrat"/>
                <a:cs typeface="Montserrat"/>
                <a:sym typeface="Montserrat"/>
              </a:rPr>
              <a:t>k</a:t>
            </a:r>
            <a:r>
              <a:rPr lang="en-CA" sz="1200">
                <a:latin typeface="Montserrat"/>
                <a:ea typeface="Montserrat"/>
                <a:cs typeface="Montserrat"/>
                <a:sym typeface="Montserrat"/>
              </a:rPr>
              <a:t> neighbors regression </a:t>
            </a:r>
            <a:r>
              <a:rPr lang="en-CA" sz="1200">
                <a:latin typeface="Montserrat"/>
                <a:ea typeface="Montserrat"/>
                <a:cs typeface="Montserrat"/>
                <a:sym typeface="Montserrat"/>
              </a:rPr>
              <a:t>model</a:t>
            </a:r>
            <a:endParaRPr sz="1200">
              <a:latin typeface="Montserrat"/>
              <a:ea typeface="Montserrat"/>
              <a:cs typeface="Montserrat"/>
              <a:sym typeface="Montserrat"/>
            </a:endParaRPr>
          </a:p>
        </p:txBody>
      </p:sp>
      <p:pic>
        <p:nvPicPr>
          <p:cNvPr id="305" name="Google Shape;305;p28"/>
          <p:cNvPicPr preferRelativeResize="0"/>
          <p:nvPr/>
        </p:nvPicPr>
        <p:blipFill>
          <a:blip r:embed="rId5">
            <a:alphaModFix/>
          </a:blip>
          <a:stretch>
            <a:fillRect/>
          </a:stretch>
        </p:blipFill>
        <p:spPr>
          <a:xfrm>
            <a:off x="4365022" y="346849"/>
            <a:ext cx="4534053" cy="2231300"/>
          </a:xfrm>
          <a:prstGeom prst="rect">
            <a:avLst/>
          </a:prstGeom>
          <a:noFill/>
          <a:ln>
            <a:noFill/>
          </a:ln>
        </p:spPr>
      </p:pic>
      <p:sp>
        <p:nvSpPr>
          <p:cNvPr id="306" name="Google Shape;30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29"/>
          <p:cNvPicPr preferRelativeResize="0"/>
          <p:nvPr/>
        </p:nvPicPr>
        <p:blipFill rotWithShape="1">
          <a:blip r:embed="rId3">
            <a:alphaModFix amt="10000"/>
          </a:blip>
          <a:srcRect b="7813" l="0" r="0" t="7805"/>
          <a:stretch/>
        </p:blipFill>
        <p:spPr>
          <a:xfrm>
            <a:off x="0" y="0"/>
            <a:ext cx="9144000" cy="5143500"/>
          </a:xfrm>
          <a:prstGeom prst="rect">
            <a:avLst/>
          </a:prstGeom>
          <a:noFill/>
          <a:ln>
            <a:noFill/>
          </a:ln>
        </p:spPr>
      </p:pic>
      <p:sp>
        <p:nvSpPr>
          <p:cNvPr id="312" name="Google Shape;312;p29"/>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RECOMMENDATIONS FOR PERFORMANCE </a:t>
            </a:r>
            <a:r>
              <a:rPr b="1" lang="en-CA">
                <a:solidFill>
                  <a:srgbClr val="003F58"/>
                </a:solidFill>
                <a:latin typeface="Montserrat"/>
                <a:ea typeface="Montserrat"/>
                <a:cs typeface="Montserrat"/>
                <a:sym typeface="Montserrat"/>
              </a:rPr>
              <a:t>IMPROVEMENT</a:t>
            </a:r>
            <a:endParaRPr b="1">
              <a:solidFill>
                <a:srgbClr val="003F58"/>
              </a:solidFill>
              <a:latin typeface="Montserrat"/>
              <a:ea typeface="Montserrat"/>
              <a:cs typeface="Montserrat"/>
              <a:sym typeface="Montserrat"/>
            </a:endParaRPr>
          </a:p>
        </p:txBody>
      </p:sp>
      <p:sp>
        <p:nvSpPr>
          <p:cNvPr id="313" name="Google Shape;313;p29"/>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314" name="Google Shape;314;p29"/>
          <p:cNvSpPr txBox="1"/>
          <p:nvPr/>
        </p:nvSpPr>
        <p:spPr>
          <a:xfrm>
            <a:off x="186725" y="820350"/>
            <a:ext cx="86256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33333"/>
              </a:buClr>
              <a:buSzPts val="1400"/>
              <a:buFont typeface="Montserrat"/>
              <a:buChar char="●"/>
            </a:pPr>
            <a:r>
              <a:rPr lang="en-CA">
                <a:solidFill>
                  <a:srgbClr val="333333"/>
                </a:solidFill>
                <a:latin typeface="Montserrat"/>
                <a:ea typeface="Montserrat"/>
                <a:cs typeface="Montserrat"/>
                <a:sym typeface="Montserrat"/>
              </a:rPr>
              <a:t>Hyperparameter tuning </a:t>
            </a:r>
            <a:r>
              <a:rPr lang="en-CA">
                <a:solidFill>
                  <a:srgbClr val="333333"/>
                </a:solidFill>
                <a:latin typeface="Montserrat"/>
                <a:ea typeface="Montserrat"/>
                <a:cs typeface="Montserrat"/>
                <a:sym typeface="Montserrat"/>
              </a:rPr>
              <a:t>for the random forest method (grid-searching over the parameters was launched 24 hours ago and still has not finished).</a:t>
            </a:r>
            <a:endParaRPr>
              <a:solidFill>
                <a:srgbClr val="333333"/>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333333"/>
              </a:solidFill>
              <a:latin typeface="Montserrat"/>
              <a:ea typeface="Montserrat"/>
              <a:cs typeface="Montserrat"/>
              <a:sym typeface="Montserrat"/>
            </a:endParaRPr>
          </a:p>
          <a:p>
            <a:pPr indent="-317500" lvl="0" marL="457200" rtl="0" algn="l">
              <a:spcBef>
                <a:spcPts val="0"/>
              </a:spcBef>
              <a:spcAft>
                <a:spcPts val="0"/>
              </a:spcAft>
              <a:buClr>
                <a:srgbClr val="333333"/>
              </a:buClr>
              <a:buSzPts val="1400"/>
              <a:buFont typeface="Montserrat"/>
              <a:buChar char="●"/>
            </a:pPr>
            <a:r>
              <a:rPr lang="en-CA">
                <a:solidFill>
                  <a:srgbClr val="333333"/>
                </a:solidFill>
                <a:latin typeface="Montserrat"/>
                <a:ea typeface="Montserrat"/>
                <a:cs typeface="Montserrat"/>
                <a:sym typeface="Montserrat"/>
              </a:rPr>
              <a:t>Trying g</a:t>
            </a:r>
            <a:r>
              <a:rPr lang="en-CA">
                <a:solidFill>
                  <a:srgbClr val="333333"/>
                </a:solidFill>
                <a:latin typeface="Montserrat"/>
                <a:ea typeface="Montserrat"/>
                <a:cs typeface="Montserrat"/>
                <a:sym typeface="Montserrat"/>
              </a:rPr>
              <a:t>eographical random forests (a spatial extension of the random forest algorithm) and other ensemble </a:t>
            </a:r>
            <a:r>
              <a:rPr lang="en-CA">
                <a:solidFill>
                  <a:srgbClr val="333333"/>
                </a:solidFill>
                <a:latin typeface="Montserrat"/>
                <a:ea typeface="Montserrat"/>
                <a:cs typeface="Montserrat"/>
                <a:sym typeface="Montserrat"/>
              </a:rPr>
              <a:t>algorithms</a:t>
            </a:r>
            <a:r>
              <a:rPr lang="en-CA">
                <a:solidFill>
                  <a:srgbClr val="333333"/>
                </a:solidFill>
                <a:latin typeface="Montserrat"/>
                <a:ea typeface="Montserrat"/>
                <a:cs typeface="Montserrat"/>
                <a:sym typeface="Montserrat"/>
              </a:rPr>
              <a:t>. </a:t>
            </a:r>
            <a:endParaRPr>
              <a:solidFill>
                <a:srgbClr val="333333"/>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333333"/>
              </a:solidFill>
              <a:latin typeface="Montserrat"/>
              <a:ea typeface="Montserrat"/>
              <a:cs typeface="Montserrat"/>
              <a:sym typeface="Montserrat"/>
            </a:endParaRPr>
          </a:p>
          <a:p>
            <a:pPr indent="-317500" lvl="0" marL="457200" rtl="0" algn="l">
              <a:spcBef>
                <a:spcPts val="0"/>
              </a:spcBef>
              <a:spcAft>
                <a:spcPts val="0"/>
              </a:spcAft>
              <a:buClr>
                <a:srgbClr val="333333"/>
              </a:buClr>
              <a:buSzPts val="1400"/>
              <a:buFont typeface="Montserrat"/>
              <a:buChar char="●"/>
            </a:pPr>
            <a:r>
              <a:rPr lang="en-CA">
                <a:solidFill>
                  <a:srgbClr val="333333"/>
                </a:solidFill>
                <a:latin typeface="Montserrat"/>
                <a:ea typeface="Montserrat"/>
                <a:cs typeface="Montserrat"/>
                <a:sym typeface="Montserrat"/>
              </a:rPr>
              <a:t>Using feature importance determined by random forest as weights in kNN regressor.</a:t>
            </a:r>
            <a:endParaRPr>
              <a:solidFill>
                <a:srgbClr val="333333"/>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333333"/>
              </a:solidFill>
              <a:latin typeface="Montserrat"/>
              <a:ea typeface="Montserrat"/>
              <a:cs typeface="Montserrat"/>
              <a:sym typeface="Montserrat"/>
            </a:endParaRPr>
          </a:p>
          <a:p>
            <a:pPr indent="-317500" lvl="0" marL="457200" rtl="0" algn="l">
              <a:spcBef>
                <a:spcPts val="0"/>
              </a:spcBef>
              <a:spcAft>
                <a:spcPts val="0"/>
              </a:spcAft>
              <a:buClr>
                <a:srgbClr val="333333"/>
              </a:buClr>
              <a:buSzPts val="1400"/>
              <a:buFont typeface="Montserrat"/>
              <a:buChar char="●"/>
            </a:pPr>
            <a:r>
              <a:rPr lang="en-CA">
                <a:solidFill>
                  <a:srgbClr val="333333"/>
                </a:solidFill>
                <a:latin typeface="Montserrat"/>
                <a:ea typeface="Montserrat"/>
                <a:cs typeface="Montserrat"/>
                <a:sym typeface="Montserrat"/>
              </a:rPr>
              <a:t>Adding more features related to the property (e.g. list of amenities) and the surrounding area (top rated attractions, places of interest located nearby).</a:t>
            </a:r>
            <a:endParaRPr>
              <a:solidFill>
                <a:srgbClr val="333333"/>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333333"/>
              </a:solidFill>
              <a:latin typeface="Montserrat"/>
              <a:ea typeface="Montserrat"/>
              <a:cs typeface="Montserrat"/>
              <a:sym typeface="Montserrat"/>
            </a:endParaRPr>
          </a:p>
          <a:p>
            <a:pPr indent="-317500" lvl="0" marL="457200" rtl="0" algn="l">
              <a:spcBef>
                <a:spcPts val="0"/>
              </a:spcBef>
              <a:spcAft>
                <a:spcPts val="0"/>
              </a:spcAft>
              <a:buClr>
                <a:srgbClr val="333333"/>
              </a:buClr>
              <a:buSzPts val="1400"/>
              <a:buFont typeface="Montserrat"/>
              <a:buChar char="●"/>
            </a:pPr>
            <a:r>
              <a:rPr lang="en-CA">
                <a:solidFill>
                  <a:srgbClr val="333333"/>
                </a:solidFill>
                <a:latin typeface="Montserrat"/>
                <a:ea typeface="Montserrat"/>
                <a:cs typeface="Montserrat"/>
                <a:sym typeface="Montserrat"/>
              </a:rPr>
              <a:t>Implementing co-occurrence and clustering analysis (unsupervised ML models) may find the correlation and association between the words, and extract the hidden information in the reviews and listing description.</a:t>
            </a:r>
            <a:endParaRPr>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latin typeface="Times New Roman"/>
              <a:ea typeface="Times New Roman"/>
              <a:cs typeface="Times New Roman"/>
              <a:sym typeface="Times New Roman"/>
            </a:endParaRPr>
          </a:p>
        </p:txBody>
      </p:sp>
      <p:sp>
        <p:nvSpPr>
          <p:cNvPr id="315" name="Google Shape;31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0"/>
          <p:cNvPicPr preferRelativeResize="0"/>
          <p:nvPr/>
        </p:nvPicPr>
        <p:blipFill rotWithShape="1">
          <a:blip r:embed="rId3">
            <a:alphaModFix amt="10000"/>
          </a:blip>
          <a:srcRect b="7813" l="0" r="0" t="7805"/>
          <a:stretch/>
        </p:blipFill>
        <p:spPr>
          <a:xfrm>
            <a:off x="0" y="0"/>
            <a:ext cx="9144000" cy="5143500"/>
          </a:xfrm>
          <a:prstGeom prst="rect">
            <a:avLst/>
          </a:prstGeom>
          <a:noFill/>
          <a:ln>
            <a:noFill/>
          </a:ln>
        </p:spPr>
      </p:pic>
      <p:sp>
        <p:nvSpPr>
          <p:cNvPr id="321" name="Google Shape;321;p30"/>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322" name="Google Shape;322;p30"/>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LISTING TITLES WORD CLOUD</a:t>
            </a:r>
            <a:endParaRPr b="1">
              <a:solidFill>
                <a:srgbClr val="003F58"/>
              </a:solidFill>
              <a:latin typeface="Montserrat"/>
              <a:ea typeface="Montserrat"/>
              <a:cs typeface="Montserrat"/>
              <a:sym typeface="Montserrat"/>
            </a:endParaRPr>
          </a:p>
        </p:txBody>
      </p:sp>
      <p:pic>
        <p:nvPicPr>
          <p:cNvPr id="323" name="Google Shape;323;p30"/>
          <p:cNvPicPr preferRelativeResize="0"/>
          <p:nvPr/>
        </p:nvPicPr>
        <p:blipFill>
          <a:blip r:embed="rId4">
            <a:alphaModFix/>
          </a:blip>
          <a:stretch>
            <a:fillRect/>
          </a:stretch>
        </p:blipFill>
        <p:spPr>
          <a:xfrm>
            <a:off x="324100" y="963575"/>
            <a:ext cx="4050401" cy="2007475"/>
          </a:xfrm>
          <a:prstGeom prst="rect">
            <a:avLst/>
          </a:prstGeom>
          <a:noFill/>
          <a:ln>
            <a:noFill/>
          </a:ln>
        </p:spPr>
      </p:pic>
      <p:pic>
        <p:nvPicPr>
          <p:cNvPr id="324" name="Google Shape;324;p30"/>
          <p:cNvPicPr preferRelativeResize="0"/>
          <p:nvPr/>
        </p:nvPicPr>
        <p:blipFill>
          <a:blip r:embed="rId5">
            <a:alphaModFix/>
          </a:blip>
          <a:stretch>
            <a:fillRect/>
          </a:stretch>
        </p:blipFill>
        <p:spPr>
          <a:xfrm>
            <a:off x="4727575" y="1008650"/>
            <a:ext cx="4191100" cy="2007475"/>
          </a:xfrm>
          <a:prstGeom prst="rect">
            <a:avLst/>
          </a:prstGeom>
          <a:noFill/>
          <a:ln>
            <a:noFill/>
          </a:ln>
        </p:spPr>
      </p:pic>
      <p:sp>
        <p:nvSpPr>
          <p:cNvPr id="325" name="Google Shape;325;p30"/>
          <p:cNvSpPr txBox="1"/>
          <p:nvPr/>
        </p:nvSpPr>
        <p:spPr>
          <a:xfrm>
            <a:off x="96571" y="3167875"/>
            <a:ext cx="436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200">
                <a:latin typeface="Montserrat"/>
                <a:ea typeface="Montserrat"/>
                <a:cs typeface="Montserrat"/>
                <a:sym typeface="Montserrat"/>
              </a:rPr>
              <a:t>Manhattan</a:t>
            </a:r>
            <a:endParaRPr sz="1200">
              <a:latin typeface="Montserrat"/>
              <a:ea typeface="Montserrat"/>
              <a:cs typeface="Montserrat"/>
              <a:sym typeface="Montserrat"/>
            </a:endParaRPr>
          </a:p>
        </p:txBody>
      </p:sp>
      <p:sp>
        <p:nvSpPr>
          <p:cNvPr id="326" name="Google Shape;326;p30"/>
          <p:cNvSpPr txBox="1"/>
          <p:nvPr/>
        </p:nvSpPr>
        <p:spPr>
          <a:xfrm>
            <a:off x="4727571" y="3167875"/>
            <a:ext cx="436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200">
                <a:latin typeface="Montserrat"/>
                <a:ea typeface="Montserrat"/>
                <a:cs typeface="Montserrat"/>
                <a:sym typeface="Montserrat"/>
              </a:rPr>
              <a:t>Brooklyn</a:t>
            </a:r>
            <a:endParaRPr sz="1200">
              <a:latin typeface="Montserrat"/>
              <a:ea typeface="Montserrat"/>
              <a:cs typeface="Montserrat"/>
              <a:sym typeface="Montserrat"/>
            </a:endParaRPr>
          </a:p>
        </p:txBody>
      </p:sp>
      <p:sp>
        <p:nvSpPr>
          <p:cNvPr id="327" name="Google Shape;32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1"/>
          <p:cNvPicPr preferRelativeResize="0"/>
          <p:nvPr/>
        </p:nvPicPr>
        <p:blipFill rotWithShape="1">
          <a:blip r:embed="rId3">
            <a:alphaModFix amt="10000"/>
          </a:blip>
          <a:srcRect b="7813" l="0" r="0" t="7805"/>
          <a:stretch/>
        </p:blipFill>
        <p:spPr>
          <a:xfrm>
            <a:off x="0" y="0"/>
            <a:ext cx="9144000" cy="5143500"/>
          </a:xfrm>
          <a:prstGeom prst="rect">
            <a:avLst/>
          </a:prstGeom>
          <a:noFill/>
          <a:ln>
            <a:noFill/>
          </a:ln>
        </p:spPr>
      </p:pic>
      <p:sp>
        <p:nvSpPr>
          <p:cNvPr id="333" name="Google Shape;333;p31"/>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BACK TO THE BUSINESS VALUE</a:t>
            </a:r>
            <a:endParaRPr b="1">
              <a:solidFill>
                <a:srgbClr val="003F58"/>
              </a:solidFill>
              <a:latin typeface="Montserrat"/>
              <a:ea typeface="Montserrat"/>
              <a:cs typeface="Montserrat"/>
              <a:sym typeface="Montserrat"/>
            </a:endParaRPr>
          </a:p>
        </p:txBody>
      </p:sp>
      <p:sp>
        <p:nvSpPr>
          <p:cNvPr id="334" name="Google Shape;334;p31"/>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335" name="Google Shape;335;p31"/>
          <p:cNvSpPr txBox="1"/>
          <p:nvPr/>
        </p:nvSpPr>
        <p:spPr>
          <a:xfrm>
            <a:off x="0" y="423050"/>
            <a:ext cx="6775800" cy="46023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rgbClr val="333333"/>
              </a:buClr>
              <a:buSzPts val="1300"/>
              <a:buFont typeface="Montserrat"/>
              <a:buChar char="●"/>
            </a:pPr>
            <a:r>
              <a:rPr lang="en-CA" sz="1300">
                <a:solidFill>
                  <a:srgbClr val="333333"/>
                </a:solidFill>
                <a:latin typeface="Montserrat"/>
                <a:ea typeface="Montserrat"/>
                <a:cs typeface="Montserrat"/>
                <a:sym typeface="Montserrat"/>
              </a:rPr>
              <a:t>The ability to accurately determine which characteristics of the property impact the market price </a:t>
            </a:r>
            <a:r>
              <a:rPr lang="en-CA" sz="1300">
                <a:solidFill>
                  <a:srgbClr val="333333"/>
                </a:solidFill>
                <a:latin typeface="Montserrat"/>
                <a:ea typeface="Montserrat"/>
                <a:cs typeface="Montserrat"/>
                <a:sym typeface="Montserrat"/>
              </a:rPr>
              <a:t>the</a:t>
            </a:r>
            <a:r>
              <a:rPr lang="en-CA" sz="1300">
                <a:solidFill>
                  <a:srgbClr val="333333"/>
                </a:solidFill>
                <a:latin typeface="Montserrat"/>
                <a:ea typeface="Montserrat"/>
                <a:cs typeface="Montserrat"/>
                <a:sym typeface="Montserrat"/>
              </a:rPr>
              <a:t> most can help maximize owner revenue. </a:t>
            </a:r>
            <a:endParaRPr sz="1300">
              <a:solidFill>
                <a:srgbClr val="333333"/>
              </a:solidFill>
              <a:latin typeface="Montserrat"/>
              <a:ea typeface="Montserrat"/>
              <a:cs typeface="Montserrat"/>
              <a:sym typeface="Montserrat"/>
            </a:endParaRPr>
          </a:p>
          <a:p>
            <a:pPr indent="0" lvl="0" marL="457200" rtl="0" algn="just">
              <a:spcBef>
                <a:spcPts val="0"/>
              </a:spcBef>
              <a:spcAft>
                <a:spcPts val="0"/>
              </a:spcAft>
              <a:buNone/>
            </a:pPr>
            <a:r>
              <a:t/>
            </a:r>
            <a:endParaRPr sz="1300">
              <a:solidFill>
                <a:srgbClr val="333333"/>
              </a:solidFill>
              <a:latin typeface="Montserrat"/>
              <a:ea typeface="Montserrat"/>
              <a:cs typeface="Montserrat"/>
              <a:sym typeface="Montserrat"/>
            </a:endParaRPr>
          </a:p>
          <a:p>
            <a:pPr indent="-311150" lvl="0" marL="457200" rtl="0" algn="just">
              <a:spcBef>
                <a:spcPts val="0"/>
              </a:spcBef>
              <a:spcAft>
                <a:spcPts val="0"/>
              </a:spcAft>
              <a:buClr>
                <a:srgbClr val="333333"/>
              </a:buClr>
              <a:buSzPts val="1300"/>
              <a:buFont typeface="Montserrat"/>
              <a:buChar char="●"/>
            </a:pPr>
            <a:r>
              <a:rPr lang="en-CA" sz="1300">
                <a:solidFill>
                  <a:srgbClr val="333333"/>
                </a:solidFill>
                <a:latin typeface="Montserrat"/>
                <a:ea typeface="Montserrat"/>
                <a:cs typeface="Montserrat"/>
                <a:sym typeface="Montserrat"/>
              </a:rPr>
              <a:t>Another potential application would be a tool that allows to evaluate properties available for sale based on their short-term rent perspective and suggest a potential ROI.</a:t>
            </a:r>
            <a:endParaRPr sz="1300">
              <a:solidFill>
                <a:srgbClr val="333333"/>
              </a:solidFill>
              <a:latin typeface="Montserrat"/>
              <a:ea typeface="Montserrat"/>
              <a:cs typeface="Montserrat"/>
              <a:sym typeface="Montserrat"/>
            </a:endParaRPr>
          </a:p>
          <a:p>
            <a:pPr indent="0" lvl="0" marL="457200" rtl="0" algn="just">
              <a:spcBef>
                <a:spcPts val="0"/>
              </a:spcBef>
              <a:spcAft>
                <a:spcPts val="0"/>
              </a:spcAft>
              <a:buNone/>
            </a:pPr>
            <a:r>
              <a:t/>
            </a:r>
            <a:endParaRPr sz="1300">
              <a:solidFill>
                <a:srgbClr val="333333"/>
              </a:solidFill>
              <a:latin typeface="Montserrat"/>
              <a:ea typeface="Montserrat"/>
              <a:cs typeface="Montserrat"/>
              <a:sym typeface="Montserrat"/>
            </a:endParaRPr>
          </a:p>
          <a:p>
            <a:pPr indent="-311150" lvl="0" marL="457200" rtl="0" algn="just">
              <a:spcBef>
                <a:spcPts val="0"/>
              </a:spcBef>
              <a:spcAft>
                <a:spcPts val="0"/>
              </a:spcAft>
              <a:buClr>
                <a:srgbClr val="333333"/>
              </a:buClr>
              <a:buSzPts val="1300"/>
              <a:buFont typeface="Montserrat"/>
              <a:buChar char="●"/>
            </a:pPr>
            <a:r>
              <a:rPr lang="en-CA" sz="1300">
                <a:solidFill>
                  <a:srgbClr val="333333"/>
                </a:solidFill>
                <a:latin typeface="Montserrat"/>
                <a:ea typeface="Montserrat"/>
                <a:cs typeface="Montserrat"/>
                <a:sym typeface="Montserrat"/>
              </a:rPr>
              <a:t>This project could have been where the development of such models started a decade ago.</a:t>
            </a:r>
            <a:endParaRPr sz="1300">
              <a:solidFill>
                <a:srgbClr val="333333"/>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333333"/>
              </a:solidFill>
              <a:latin typeface="Montserrat"/>
              <a:ea typeface="Montserrat"/>
              <a:cs typeface="Montserrat"/>
              <a:sym typeface="Montserrat"/>
            </a:endParaRPr>
          </a:p>
          <a:p>
            <a:pPr indent="-311150" lvl="0" marL="457200" rtl="0" algn="just">
              <a:spcBef>
                <a:spcPts val="0"/>
              </a:spcBef>
              <a:spcAft>
                <a:spcPts val="0"/>
              </a:spcAft>
              <a:buClr>
                <a:srgbClr val="333333"/>
              </a:buClr>
              <a:buSzPts val="1300"/>
              <a:buFont typeface="Montserrat"/>
              <a:buChar char="●"/>
            </a:pPr>
            <a:r>
              <a:rPr lang="en-CA" sz="1300">
                <a:solidFill>
                  <a:srgbClr val="333333"/>
                </a:solidFill>
                <a:latin typeface="Montserrat"/>
                <a:ea typeface="Montserrat"/>
                <a:cs typeface="Montserrat"/>
                <a:sym typeface="Montserrat"/>
              </a:rPr>
              <a:t>Be mindful of the potential adverse reactions! </a:t>
            </a:r>
            <a:endParaRPr sz="1300">
              <a:solidFill>
                <a:srgbClr val="333333"/>
              </a:solidFill>
              <a:latin typeface="Montserrat"/>
              <a:ea typeface="Montserrat"/>
              <a:cs typeface="Montserrat"/>
              <a:sym typeface="Montserrat"/>
            </a:endParaRPr>
          </a:p>
          <a:p>
            <a:pPr indent="-311150" lvl="1" marL="914400" rtl="0" algn="just">
              <a:spcBef>
                <a:spcPts val="0"/>
              </a:spcBef>
              <a:spcAft>
                <a:spcPts val="0"/>
              </a:spcAft>
              <a:buClr>
                <a:srgbClr val="333333"/>
              </a:buClr>
              <a:buSzPts val="1300"/>
              <a:buFont typeface="Montserrat"/>
              <a:buChar char="○"/>
            </a:pPr>
            <a:r>
              <a:rPr lang="en-CA" sz="1300">
                <a:solidFill>
                  <a:srgbClr val="333333"/>
                </a:solidFill>
                <a:latin typeface="Montserrat"/>
                <a:ea typeface="Montserrat"/>
                <a:cs typeface="Montserrat"/>
                <a:sym typeface="Montserrat"/>
              </a:rPr>
              <a:t>As of April 2022 New York had more Airbnb listings than apartments for rent. </a:t>
            </a:r>
            <a:endParaRPr sz="1300">
              <a:solidFill>
                <a:srgbClr val="333333"/>
              </a:solidFill>
              <a:latin typeface="Montserrat"/>
              <a:ea typeface="Montserrat"/>
              <a:cs typeface="Montserrat"/>
              <a:sym typeface="Montserrat"/>
            </a:endParaRPr>
          </a:p>
          <a:p>
            <a:pPr indent="-311150" lvl="1" marL="914400" rtl="0" algn="just">
              <a:spcBef>
                <a:spcPts val="0"/>
              </a:spcBef>
              <a:spcAft>
                <a:spcPts val="0"/>
              </a:spcAft>
              <a:buClr>
                <a:srgbClr val="333333"/>
              </a:buClr>
              <a:buSzPts val="1300"/>
              <a:buFont typeface="Montserrat"/>
              <a:buChar char="○"/>
            </a:pPr>
            <a:r>
              <a:rPr lang="en-CA" sz="1300">
                <a:solidFill>
                  <a:srgbClr val="333333"/>
                </a:solidFill>
                <a:latin typeface="Montserrat"/>
                <a:ea typeface="Montserrat"/>
                <a:cs typeface="Montserrat"/>
                <a:sym typeface="Montserrat"/>
              </a:rPr>
              <a:t>Before the introduction of “Smart Pricing” tool, white hosts were earning $12.16 more than black hosts; algorithm’s effect on hosts who did not adopt the algorithm, mostly black hosts, increased the gap.</a:t>
            </a:r>
            <a:endParaRPr sz="1300">
              <a:solidFill>
                <a:srgbClr val="333333"/>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333333"/>
              </a:solidFill>
              <a:latin typeface="Montserrat"/>
              <a:ea typeface="Montserrat"/>
              <a:cs typeface="Montserrat"/>
              <a:sym typeface="Montserrat"/>
            </a:endParaRPr>
          </a:p>
          <a:p>
            <a:pPr indent="-311150" lvl="0" marL="457200" rtl="0" algn="just">
              <a:spcBef>
                <a:spcPts val="0"/>
              </a:spcBef>
              <a:spcAft>
                <a:spcPts val="0"/>
              </a:spcAft>
              <a:buClr>
                <a:srgbClr val="333333"/>
              </a:buClr>
              <a:buSzPts val="1300"/>
              <a:buFont typeface="Montserrat"/>
              <a:buChar char="●"/>
            </a:pPr>
            <a:r>
              <a:rPr lang="en-CA" sz="1300">
                <a:solidFill>
                  <a:srgbClr val="333333"/>
                </a:solidFill>
                <a:latin typeface="Montserrat"/>
                <a:ea typeface="Montserrat"/>
                <a:cs typeface="Montserrat"/>
                <a:sym typeface="Montserrat"/>
              </a:rPr>
              <a:t>The untapped market so far is tools for finding underestimated listings that would potentially allow customers to save money while enjoying the experience they seek.</a:t>
            </a:r>
            <a:endParaRPr sz="1300">
              <a:solidFill>
                <a:srgbClr val="333333"/>
              </a:solidFill>
              <a:latin typeface="Montserrat"/>
              <a:ea typeface="Montserrat"/>
              <a:cs typeface="Montserrat"/>
              <a:sym typeface="Montserrat"/>
            </a:endParaRPr>
          </a:p>
          <a:p>
            <a:pPr indent="0" lvl="0" marL="0" rtl="0" algn="just">
              <a:spcBef>
                <a:spcPts val="0"/>
              </a:spcBef>
              <a:spcAft>
                <a:spcPts val="0"/>
              </a:spcAft>
              <a:buNone/>
            </a:pPr>
            <a:r>
              <a:t/>
            </a:r>
            <a:endParaRPr b="1">
              <a:solidFill>
                <a:srgbClr val="333333"/>
              </a:solidFill>
              <a:latin typeface="Times New Roman"/>
              <a:ea typeface="Times New Roman"/>
              <a:cs typeface="Times New Roman"/>
              <a:sym typeface="Times New Roman"/>
            </a:endParaRPr>
          </a:p>
        </p:txBody>
      </p:sp>
      <p:sp>
        <p:nvSpPr>
          <p:cNvPr id="336" name="Google Shape;33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pic>
        <p:nvPicPr>
          <p:cNvPr id="337" name="Google Shape;337;p31"/>
          <p:cNvPicPr preferRelativeResize="0"/>
          <p:nvPr/>
        </p:nvPicPr>
        <p:blipFill rotWithShape="1">
          <a:blip r:embed="rId4">
            <a:alphaModFix amt="71000"/>
          </a:blip>
          <a:srcRect b="0" l="0" r="0" t="0"/>
          <a:stretch/>
        </p:blipFill>
        <p:spPr>
          <a:xfrm rot="-543228">
            <a:off x="6928950" y="1122650"/>
            <a:ext cx="2132500" cy="2115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2"/>
          <p:cNvPicPr preferRelativeResize="0"/>
          <p:nvPr/>
        </p:nvPicPr>
        <p:blipFill rotWithShape="1">
          <a:blip r:embed="rId3">
            <a:alphaModFix amt="10000"/>
          </a:blip>
          <a:srcRect b="7856" l="0" r="0" t="7296"/>
          <a:stretch/>
        </p:blipFill>
        <p:spPr>
          <a:xfrm>
            <a:off x="0" y="0"/>
            <a:ext cx="9144000" cy="5143500"/>
          </a:xfrm>
          <a:prstGeom prst="rect">
            <a:avLst/>
          </a:prstGeom>
          <a:noFill/>
          <a:ln>
            <a:noFill/>
          </a:ln>
        </p:spPr>
      </p:pic>
      <p:sp>
        <p:nvSpPr>
          <p:cNvPr id="343" name="Google Shape;343;p32"/>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344" name="Google Shape;344;p32"/>
          <p:cNvSpPr txBox="1"/>
          <p:nvPr/>
        </p:nvSpPr>
        <p:spPr>
          <a:xfrm>
            <a:off x="576825" y="3714750"/>
            <a:ext cx="818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5" name="Google Shape;345;p32"/>
          <p:cNvSpPr txBox="1"/>
          <p:nvPr/>
        </p:nvSpPr>
        <p:spPr>
          <a:xfrm>
            <a:off x="0" y="1980750"/>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800">
                <a:latin typeface="Montserrat SemiBold"/>
                <a:ea typeface="Montserrat SemiBold"/>
                <a:cs typeface="Montserrat SemiBold"/>
                <a:sym typeface="Montserrat SemiBold"/>
              </a:rPr>
              <a:t>THANK YOU!</a:t>
            </a:r>
            <a:endParaRPr sz="1800">
              <a:latin typeface="Montserrat SemiBold"/>
              <a:ea typeface="Montserrat SemiBold"/>
              <a:cs typeface="Montserrat SemiBold"/>
              <a:sym typeface="Montserrat SemiBold"/>
            </a:endParaRPr>
          </a:p>
        </p:txBody>
      </p:sp>
      <p:sp>
        <p:nvSpPr>
          <p:cNvPr id="346" name="Google Shape;346;p32"/>
          <p:cNvSpPr txBox="1"/>
          <p:nvPr/>
        </p:nvSpPr>
        <p:spPr>
          <a:xfrm>
            <a:off x="-2116275" y="268875"/>
            <a:ext cx="17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7" name="Google Shape;34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mt="10000"/>
          </a:blip>
          <a:srcRect b="7856" l="0" r="0" t="7296"/>
          <a:stretch/>
        </p:blipFill>
        <p:spPr>
          <a:xfrm>
            <a:off x="0" y="0"/>
            <a:ext cx="9144000" cy="5143500"/>
          </a:xfrm>
          <a:prstGeom prst="rect">
            <a:avLst/>
          </a:prstGeom>
          <a:noFill/>
          <a:ln>
            <a:noFill/>
          </a:ln>
        </p:spPr>
      </p:pic>
      <p:sp>
        <p:nvSpPr>
          <p:cNvPr id="68" name="Google Shape;68;p15"/>
          <p:cNvSpPr txBox="1"/>
          <p:nvPr/>
        </p:nvSpPr>
        <p:spPr>
          <a:xfrm>
            <a:off x="0" y="228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TEAM INTRODUCTION</a:t>
            </a:r>
            <a:endParaRPr b="1">
              <a:solidFill>
                <a:srgbClr val="003F58"/>
              </a:solidFill>
              <a:latin typeface="Montserrat"/>
              <a:ea typeface="Montserrat"/>
              <a:cs typeface="Montserrat"/>
              <a:sym typeface="Montserrat"/>
            </a:endParaRPr>
          </a:p>
        </p:txBody>
      </p:sp>
      <p:sp>
        <p:nvSpPr>
          <p:cNvPr id="69" name="Google Shape;69;p15"/>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70" name="Google Shape;70;p15"/>
          <p:cNvSpPr txBox="1"/>
          <p:nvPr/>
        </p:nvSpPr>
        <p:spPr>
          <a:xfrm>
            <a:off x="576825" y="3714750"/>
            <a:ext cx="818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1" name="Google Shape;71;p15"/>
          <p:cNvPicPr preferRelativeResize="0"/>
          <p:nvPr/>
        </p:nvPicPr>
        <p:blipFill>
          <a:blip r:embed="rId4">
            <a:alphaModFix/>
          </a:blip>
          <a:stretch>
            <a:fillRect/>
          </a:stretch>
        </p:blipFill>
        <p:spPr>
          <a:xfrm>
            <a:off x="541450" y="1067524"/>
            <a:ext cx="7997950" cy="1554975"/>
          </a:xfrm>
          <a:prstGeom prst="rect">
            <a:avLst/>
          </a:prstGeom>
          <a:noFill/>
          <a:ln>
            <a:noFill/>
          </a:ln>
        </p:spPr>
      </p:pic>
      <p:sp>
        <p:nvSpPr>
          <p:cNvPr id="72" name="Google Shape;72;p15"/>
          <p:cNvSpPr txBox="1"/>
          <p:nvPr/>
        </p:nvSpPr>
        <p:spPr>
          <a:xfrm>
            <a:off x="1124275" y="3266975"/>
            <a:ext cx="730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600">
                <a:latin typeface="Montserrat SemiBold"/>
                <a:ea typeface="Montserrat SemiBold"/>
                <a:cs typeface="Montserrat SemiBold"/>
                <a:sym typeface="Montserrat SemiBold"/>
              </a:rPr>
              <a:t>Mohammad Parsazadeh </a:t>
            </a:r>
            <a:r>
              <a:rPr lang="en-CA" sz="1600">
                <a:solidFill>
                  <a:schemeClr val="dk1"/>
                </a:solidFill>
                <a:latin typeface="Montserrat SemiBold"/>
                <a:ea typeface="Montserrat SemiBold"/>
                <a:cs typeface="Montserrat SemiBold"/>
                <a:sym typeface="Montserrat SemiBold"/>
              </a:rPr>
              <a:t>• </a:t>
            </a:r>
            <a:r>
              <a:rPr lang="en-CA" sz="1600">
                <a:latin typeface="Montserrat SemiBold"/>
                <a:ea typeface="Montserrat SemiBold"/>
                <a:cs typeface="Montserrat SemiBold"/>
                <a:sym typeface="Montserrat SemiBold"/>
              </a:rPr>
              <a:t>Hadis Ebrahimi </a:t>
            </a:r>
            <a:r>
              <a:rPr lang="en-CA" sz="1600">
                <a:solidFill>
                  <a:schemeClr val="dk1"/>
                </a:solidFill>
                <a:latin typeface="Montserrat SemiBold"/>
                <a:ea typeface="Montserrat SemiBold"/>
                <a:cs typeface="Montserrat SemiBold"/>
                <a:sym typeface="Montserrat SemiBold"/>
              </a:rPr>
              <a:t>•</a:t>
            </a:r>
            <a:r>
              <a:rPr lang="en-CA" sz="1600">
                <a:latin typeface="Montserrat SemiBold"/>
                <a:ea typeface="Montserrat SemiBold"/>
                <a:cs typeface="Montserrat SemiBold"/>
                <a:sym typeface="Montserrat SemiBold"/>
              </a:rPr>
              <a:t> Andrii Shcherbukha</a:t>
            </a:r>
            <a:endParaRPr sz="1600">
              <a:latin typeface="Montserrat SemiBold"/>
              <a:ea typeface="Montserrat SemiBold"/>
              <a:cs typeface="Montserrat SemiBold"/>
              <a:sym typeface="Montserrat SemiBold"/>
            </a:endParaRPr>
          </a:p>
        </p:txBody>
      </p:sp>
      <p:sp>
        <p:nvSpPr>
          <p:cNvPr id="73" name="Google Shape;73;p15"/>
          <p:cNvSpPr txBox="1"/>
          <p:nvPr/>
        </p:nvSpPr>
        <p:spPr>
          <a:xfrm>
            <a:off x="-2116275" y="268875"/>
            <a:ext cx="17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mt="8000"/>
          </a:blip>
          <a:stretch>
            <a:fillRect/>
          </a:stretch>
        </p:blipFill>
        <p:spPr>
          <a:xfrm>
            <a:off x="-2050" y="0"/>
            <a:ext cx="9148092" cy="5143500"/>
          </a:xfrm>
          <a:prstGeom prst="rect">
            <a:avLst/>
          </a:prstGeom>
          <a:noFill/>
          <a:ln>
            <a:noFill/>
          </a:ln>
        </p:spPr>
      </p:pic>
      <p:sp>
        <p:nvSpPr>
          <p:cNvPr id="79" name="Google Shape;79;p16"/>
          <p:cNvSpPr txBox="1"/>
          <p:nvPr/>
        </p:nvSpPr>
        <p:spPr>
          <a:xfrm>
            <a:off x="0" y="22850"/>
            <a:ext cx="914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BUSINESS CASE </a:t>
            </a:r>
            <a:r>
              <a:rPr b="1" lang="en-CA">
                <a:solidFill>
                  <a:srgbClr val="003F58"/>
                </a:solidFill>
                <a:latin typeface="Montserrat"/>
                <a:ea typeface="Montserrat"/>
                <a:cs typeface="Montserrat"/>
                <a:sym typeface="Montserrat"/>
              </a:rPr>
              <a:t>INTRODUCTION</a:t>
            </a:r>
            <a:endParaRPr b="1">
              <a:solidFill>
                <a:srgbClr val="003F58"/>
              </a:solidFill>
              <a:latin typeface="Montserrat"/>
              <a:ea typeface="Montserrat"/>
              <a:cs typeface="Montserrat"/>
              <a:sym typeface="Montserrat"/>
            </a:endParaRPr>
          </a:p>
        </p:txBody>
      </p:sp>
      <p:sp>
        <p:nvSpPr>
          <p:cNvPr id="80" name="Google Shape;80;p16"/>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pic>
        <p:nvPicPr>
          <p:cNvPr id="82" name="Google Shape;82;p16"/>
          <p:cNvPicPr preferRelativeResize="0"/>
          <p:nvPr/>
        </p:nvPicPr>
        <p:blipFill>
          <a:blip r:embed="rId4">
            <a:alphaModFix/>
          </a:blip>
          <a:stretch>
            <a:fillRect/>
          </a:stretch>
        </p:blipFill>
        <p:spPr>
          <a:xfrm>
            <a:off x="4384988" y="714700"/>
            <a:ext cx="866775" cy="1390650"/>
          </a:xfrm>
          <a:prstGeom prst="rect">
            <a:avLst/>
          </a:prstGeom>
          <a:noFill/>
          <a:ln>
            <a:noFill/>
          </a:ln>
        </p:spPr>
      </p:pic>
      <p:pic>
        <p:nvPicPr>
          <p:cNvPr id="83" name="Google Shape;83;p16"/>
          <p:cNvPicPr preferRelativeResize="0"/>
          <p:nvPr/>
        </p:nvPicPr>
        <p:blipFill>
          <a:blip r:embed="rId5">
            <a:alphaModFix/>
          </a:blip>
          <a:stretch>
            <a:fillRect/>
          </a:stretch>
        </p:blipFill>
        <p:spPr>
          <a:xfrm>
            <a:off x="147350" y="728988"/>
            <a:ext cx="838200" cy="1362075"/>
          </a:xfrm>
          <a:prstGeom prst="rect">
            <a:avLst/>
          </a:prstGeom>
          <a:noFill/>
          <a:ln>
            <a:noFill/>
          </a:ln>
        </p:spPr>
      </p:pic>
      <p:pic>
        <p:nvPicPr>
          <p:cNvPr id="84" name="Google Shape;84;p16"/>
          <p:cNvPicPr preferRelativeResize="0"/>
          <p:nvPr/>
        </p:nvPicPr>
        <p:blipFill>
          <a:blip r:embed="rId6">
            <a:alphaModFix/>
          </a:blip>
          <a:stretch>
            <a:fillRect/>
          </a:stretch>
        </p:blipFill>
        <p:spPr>
          <a:xfrm>
            <a:off x="2600950" y="2720213"/>
            <a:ext cx="876300" cy="1362075"/>
          </a:xfrm>
          <a:prstGeom prst="rect">
            <a:avLst/>
          </a:prstGeom>
          <a:noFill/>
          <a:ln>
            <a:noFill/>
          </a:ln>
        </p:spPr>
      </p:pic>
      <p:sp>
        <p:nvSpPr>
          <p:cNvPr id="85" name="Google Shape;85;p16"/>
          <p:cNvSpPr txBox="1"/>
          <p:nvPr/>
        </p:nvSpPr>
        <p:spPr>
          <a:xfrm>
            <a:off x="985550" y="778975"/>
            <a:ext cx="22998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CA">
                <a:latin typeface="Montserrat Light"/>
                <a:ea typeface="Montserrat Light"/>
                <a:cs typeface="Montserrat Light"/>
                <a:sym typeface="Montserrat Light"/>
              </a:rPr>
              <a:t>Since 2008, Airbnb has enabled guests and hosts to experience the world in a unique and personalized manner. </a:t>
            </a:r>
            <a:endParaRPr>
              <a:latin typeface="Montserrat Light"/>
              <a:ea typeface="Montserrat Light"/>
              <a:cs typeface="Montserrat Light"/>
              <a:sym typeface="Montserrat Light"/>
            </a:endParaRPr>
          </a:p>
        </p:txBody>
      </p:sp>
      <p:sp>
        <p:nvSpPr>
          <p:cNvPr id="86" name="Google Shape;86;p16"/>
          <p:cNvSpPr txBox="1"/>
          <p:nvPr/>
        </p:nvSpPr>
        <p:spPr>
          <a:xfrm>
            <a:off x="5389875" y="702780"/>
            <a:ext cx="34701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CA">
                <a:latin typeface="Montserrat Light"/>
                <a:ea typeface="Montserrat Light"/>
                <a:cs typeface="Montserrat Light"/>
                <a:sym typeface="Montserrat Light"/>
              </a:rPr>
              <a:t>Analyzing the data collected from millions of listings provided by Airbnb and trying to understand the pricing </a:t>
            </a:r>
            <a:r>
              <a:rPr lang="en-CA">
                <a:latin typeface="Montserrat Light"/>
                <a:ea typeface="Montserrat Light"/>
                <a:cs typeface="Montserrat Light"/>
                <a:sym typeface="Montserrat Light"/>
              </a:rPr>
              <a:t>dynamics</a:t>
            </a:r>
            <a:r>
              <a:rPr lang="en-CA">
                <a:latin typeface="Montserrat Light"/>
                <a:ea typeface="Montserrat Light"/>
                <a:cs typeface="Montserrat Light"/>
                <a:sym typeface="Montserrat Light"/>
              </a:rPr>
              <a:t> of the rental market is important for all: Airbnb, hosts, guests.</a:t>
            </a:r>
            <a:endParaRPr>
              <a:latin typeface="Montserrat Light"/>
              <a:ea typeface="Montserrat Light"/>
              <a:cs typeface="Montserrat Light"/>
              <a:sym typeface="Montserrat Light"/>
            </a:endParaRPr>
          </a:p>
        </p:txBody>
      </p:sp>
      <p:sp>
        <p:nvSpPr>
          <p:cNvPr id="87" name="Google Shape;87;p16"/>
          <p:cNvSpPr txBox="1"/>
          <p:nvPr/>
        </p:nvSpPr>
        <p:spPr>
          <a:xfrm>
            <a:off x="3644575" y="2761300"/>
            <a:ext cx="33981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CA">
                <a:latin typeface="Montserrat Light"/>
                <a:ea typeface="Montserrat Light"/>
                <a:cs typeface="Montserrat Light"/>
                <a:sym typeface="Montserrat Light"/>
              </a:rPr>
              <a:t>This analysis can be used for security, business decisions, guiding marketing initiatives, implementing innovative additional services, and many more.</a:t>
            </a:r>
            <a:endParaRPr>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mt="9000"/>
          </a:blip>
          <a:stretch>
            <a:fillRect/>
          </a:stretch>
        </p:blipFill>
        <p:spPr>
          <a:xfrm>
            <a:off x="-2050" y="0"/>
            <a:ext cx="9148092" cy="5143500"/>
          </a:xfrm>
          <a:prstGeom prst="rect">
            <a:avLst/>
          </a:prstGeom>
          <a:noFill/>
          <a:ln>
            <a:noFill/>
          </a:ln>
        </p:spPr>
      </p:pic>
      <p:sp>
        <p:nvSpPr>
          <p:cNvPr id="93" name="Google Shape;93;p17"/>
          <p:cNvSpPr txBox="1"/>
          <p:nvPr/>
        </p:nvSpPr>
        <p:spPr>
          <a:xfrm>
            <a:off x="0" y="22850"/>
            <a:ext cx="914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BUSINESS CASE</a:t>
            </a:r>
            <a:endParaRPr b="1">
              <a:solidFill>
                <a:srgbClr val="003F58"/>
              </a:solidFill>
              <a:latin typeface="Montserrat"/>
              <a:ea typeface="Montserrat"/>
              <a:cs typeface="Montserrat"/>
              <a:sym typeface="Montserrat"/>
            </a:endParaRPr>
          </a:p>
        </p:txBody>
      </p:sp>
      <p:sp>
        <p:nvSpPr>
          <p:cNvPr id="94" name="Google Shape;94;p17"/>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95" name="Google Shape;95;p17"/>
          <p:cNvSpPr txBox="1"/>
          <p:nvPr/>
        </p:nvSpPr>
        <p:spPr>
          <a:xfrm>
            <a:off x="259525" y="638813"/>
            <a:ext cx="4075200" cy="376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600">
                <a:latin typeface="Montserrat"/>
                <a:ea typeface="Montserrat"/>
                <a:cs typeface="Montserrat"/>
                <a:sym typeface="Montserrat"/>
              </a:rPr>
              <a:t>Question and Research problem:</a:t>
            </a:r>
            <a:endParaRPr b="1"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CA">
                <a:solidFill>
                  <a:schemeClr val="dk1"/>
                </a:solidFill>
                <a:latin typeface="Montserrat"/>
                <a:ea typeface="Montserrat"/>
                <a:cs typeface="Montserrat"/>
                <a:sym typeface="Montserrat"/>
              </a:rPr>
              <a:t>Airbnb hosts face the challenge of determining the optimal nightly rental price.</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CA">
                <a:solidFill>
                  <a:schemeClr val="dk1"/>
                </a:solidFill>
                <a:latin typeface="Montserrat"/>
                <a:ea typeface="Montserrat"/>
                <a:cs typeface="Montserrat"/>
                <a:sym typeface="Montserrat"/>
              </a:rPr>
              <a:t>Finding a few similar listings and averaging the listed prices can not be used as market is dynamic.</a:t>
            </a:r>
            <a:endParaRPr>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CA">
                <a:solidFill>
                  <a:schemeClr val="dk1"/>
                </a:solidFill>
                <a:latin typeface="Montserrat"/>
                <a:ea typeface="Montserrat"/>
                <a:cs typeface="Montserrat"/>
                <a:sym typeface="Montserrat"/>
              </a:rPr>
              <a:t>Airbnb provides hosts with general advice, however, there are no easy methods to determine the best price for renting out a space.</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96" name="Google Shape;96;p17"/>
          <p:cNvSpPr txBox="1"/>
          <p:nvPr/>
        </p:nvSpPr>
        <p:spPr>
          <a:xfrm>
            <a:off x="5450275" y="678650"/>
            <a:ext cx="2996100" cy="213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600">
                <a:solidFill>
                  <a:schemeClr val="dk1"/>
                </a:solidFill>
                <a:latin typeface="Montserrat"/>
                <a:ea typeface="Montserrat"/>
                <a:cs typeface="Montserrat"/>
                <a:sym typeface="Montserrat"/>
              </a:rPr>
              <a:t>Objective: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CA">
                <a:solidFill>
                  <a:schemeClr val="dk1"/>
                </a:solidFill>
                <a:latin typeface="Montserrat"/>
                <a:ea typeface="Montserrat"/>
                <a:cs typeface="Montserrat"/>
                <a:sym typeface="Montserrat"/>
              </a:rPr>
              <a:t>Developing a regression model  to predict the price and identify the factors that have the most influence on the price</a:t>
            </a:r>
            <a:endParaRPr>
              <a:solidFill>
                <a:schemeClr val="dk1"/>
              </a:solidFill>
              <a:latin typeface="Montserrat"/>
              <a:ea typeface="Montserrat"/>
              <a:cs typeface="Montserrat"/>
              <a:sym typeface="Montserrat"/>
            </a:endParaRPr>
          </a:p>
        </p:txBody>
      </p:sp>
      <p:sp>
        <p:nvSpPr>
          <p:cNvPr id="97" name="Google Shape;9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3">
            <a:alphaModFix amt="10000"/>
          </a:blip>
          <a:srcRect b="7813" l="0" r="0" t="7805"/>
          <a:stretch/>
        </p:blipFill>
        <p:spPr>
          <a:xfrm>
            <a:off x="-32475" y="0"/>
            <a:ext cx="9144000" cy="5143500"/>
          </a:xfrm>
          <a:prstGeom prst="rect">
            <a:avLst/>
          </a:prstGeom>
          <a:noFill/>
          <a:ln>
            <a:noFill/>
          </a:ln>
        </p:spPr>
      </p:pic>
      <p:sp>
        <p:nvSpPr>
          <p:cNvPr id="103" name="Google Shape;103;p18"/>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DATA</a:t>
            </a:r>
            <a:endParaRPr b="1">
              <a:solidFill>
                <a:srgbClr val="003F58"/>
              </a:solidFill>
              <a:latin typeface="Montserrat"/>
              <a:ea typeface="Montserrat"/>
              <a:cs typeface="Montserrat"/>
              <a:sym typeface="Montserrat"/>
            </a:endParaRPr>
          </a:p>
        </p:txBody>
      </p:sp>
      <p:sp>
        <p:nvSpPr>
          <p:cNvPr id="104" name="Google Shape;104;p18"/>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105" name="Google Shape;105;p18"/>
          <p:cNvSpPr/>
          <p:nvPr/>
        </p:nvSpPr>
        <p:spPr>
          <a:xfrm>
            <a:off x="303975" y="1745150"/>
            <a:ext cx="2472850" cy="1612750"/>
          </a:xfrm>
          <a:prstGeom prst="flowChartInternalStora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100">
                <a:solidFill>
                  <a:schemeClr val="accent2"/>
                </a:solidFill>
                <a:latin typeface="Montserrat"/>
                <a:ea typeface="Montserrat"/>
                <a:cs typeface="Montserrat"/>
                <a:sym typeface="Montserrat"/>
              </a:rPr>
              <a:t>ORIGINAL DATASET FROM KAGGLE: </a:t>
            </a:r>
            <a:br>
              <a:rPr b="1" lang="en-CA" sz="1100">
                <a:solidFill>
                  <a:schemeClr val="accent2"/>
                </a:solidFill>
                <a:latin typeface="Montserrat"/>
                <a:ea typeface="Montserrat"/>
                <a:cs typeface="Montserrat"/>
                <a:sym typeface="Montserrat"/>
              </a:rPr>
            </a:br>
            <a:r>
              <a:rPr lang="en-CA" sz="1100">
                <a:solidFill>
                  <a:schemeClr val="accent2"/>
                </a:solidFill>
                <a:latin typeface="Montserrat"/>
                <a:ea typeface="Montserrat"/>
                <a:cs typeface="Montserrat"/>
                <a:sym typeface="Montserrat"/>
              </a:rPr>
              <a:t>48,895 rows × 16 columns</a:t>
            </a:r>
            <a:endParaRPr sz="1100">
              <a:solidFill>
                <a:schemeClr val="accent2"/>
              </a:solidFill>
              <a:latin typeface="Montserrat"/>
              <a:ea typeface="Montserrat"/>
              <a:cs typeface="Montserrat"/>
              <a:sym typeface="Montserrat"/>
            </a:endParaRPr>
          </a:p>
          <a:p>
            <a:pPr indent="0" lvl="0" marL="0" rtl="0" algn="ctr">
              <a:spcBef>
                <a:spcPts val="0"/>
              </a:spcBef>
              <a:spcAft>
                <a:spcPts val="0"/>
              </a:spcAft>
              <a:buNone/>
            </a:pPr>
            <a:r>
              <a:t/>
            </a:r>
            <a:endParaRPr sz="1050">
              <a:solidFill>
                <a:schemeClr val="accent2"/>
              </a:solidFill>
              <a:latin typeface="Montserrat"/>
              <a:ea typeface="Montserrat"/>
              <a:cs typeface="Montserrat"/>
              <a:sym typeface="Montserrat"/>
            </a:endParaRPr>
          </a:p>
        </p:txBody>
      </p:sp>
      <p:sp>
        <p:nvSpPr>
          <p:cNvPr id="106" name="Google Shape;106;p18"/>
          <p:cNvSpPr/>
          <p:nvPr/>
        </p:nvSpPr>
        <p:spPr>
          <a:xfrm>
            <a:off x="4918875" y="2318125"/>
            <a:ext cx="4074175" cy="548250"/>
          </a:xfrm>
          <a:prstGeom prst="flowChartInternalStora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100">
                <a:solidFill>
                  <a:schemeClr val="accent2"/>
                </a:solidFill>
                <a:latin typeface="Montserrat"/>
                <a:ea typeface="Montserrat"/>
                <a:cs typeface="Montserrat"/>
                <a:sym typeface="Montserrat"/>
              </a:rPr>
              <a:t>FINAL DATASET WITH ADDITIONAL FEATURES</a:t>
            </a:r>
            <a:br>
              <a:rPr lang="en-CA" sz="1100">
                <a:solidFill>
                  <a:schemeClr val="accent2"/>
                </a:solidFill>
                <a:latin typeface="Montserrat"/>
                <a:ea typeface="Montserrat"/>
                <a:cs typeface="Montserrat"/>
                <a:sym typeface="Montserrat"/>
              </a:rPr>
            </a:br>
            <a:r>
              <a:rPr lang="en-CA" sz="1100">
                <a:solidFill>
                  <a:schemeClr val="accent2"/>
                </a:solidFill>
                <a:latin typeface="Montserrat"/>
                <a:ea typeface="Montserrat"/>
                <a:cs typeface="Montserrat"/>
                <a:sym typeface="Montserrat"/>
              </a:rPr>
              <a:t>16,769</a:t>
            </a:r>
            <a:r>
              <a:rPr lang="en-CA" sz="1100">
                <a:solidFill>
                  <a:schemeClr val="accent2"/>
                </a:solidFill>
                <a:latin typeface="Montserrat"/>
                <a:ea typeface="Montserrat"/>
                <a:cs typeface="Montserrat"/>
                <a:sym typeface="Montserrat"/>
              </a:rPr>
              <a:t> rows × 29 columns</a:t>
            </a:r>
            <a:endParaRPr sz="1100">
              <a:solidFill>
                <a:schemeClr val="accent2"/>
              </a:solidFill>
              <a:latin typeface="Montserrat"/>
              <a:ea typeface="Montserrat"/>
              <a:cs typeface="Montserrat"/>
              <a:sym typeface="Montserrat"/>
            </a:endParaRPr>
          </a:p>
        </p:txBody>
      </p:sp>
      <p:cxnSp>
        <p:nvCxnSpPr>
          <p:cNvPr id="107" name="Google Shape;107;p18"/>
          <p:cNvCxnSpPr/>
          <p:nvPr/>
        </p:nvCxnSpPr>
        <p:spPr>
          <a:xfrm flipH="1" rot="10800000">
            <a:off x="2901250" y="1334125"/>
            <a:ext cx="1085100" cy="490200"/>
          </a:xfrm>
          <a:prstGeom prst="straightConnector1">
            <a:avLst/>
          </a:prstGeom>
          <a:noFill/>
          <a:ln cap="flat" cmpd="sng" w="9525">
            <a:solidFill>
              <a:schemeClr val="dk2"/>
            </a:solidFill>
            <a:prstDash val="solid"/>
            <a:round/>
            <a:headEnd len="med" w="med" type="none"/>
            <a:tailEnd len="med" w="med" type="triangle"/>
          </a:ln>
        </p:spPr>
      </p:cxnSp>
      <p:sp>
        <p:nvSpPr>
          <p:cNvPr id="108" name="Google Shape;108;p18"/>
          <p:cNvSpPr txBox="1"/>
          <p:nvPr/>
        </p:nvSpPr>
        <p:spPr>
          <a:xfrm rot="-1390636">
            <a:off x="3074076" y="1413646"/>
            <a:ext cx="1164701" cy="40010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Montserrat"/>
                <a:ea typeface="Montserrat"/>
                <a:cs typeface="Montserrat"/>
                <a:sym typeface="Montserrat"/>
              </a:rPr>
              <a:t>listing ID</a:t>
            </a:r>
            <a:endParaRPr>
              <a:latin typeface="Montserrat"/>
              <a:ea typeface="Montserrat"/>
              <a:cs typeface="Montserrat"/>
              <a:sym typeface="Montserrat"/>
            </a:endParaRPr>
          </a:p>
        </p:txBody>
      </p:sp>
      <p:cxnSp>
        <p:nvCxnSpPr>
          <p:cNvPr id="109" name="Google Shape;109;p18"/>
          <p:cNvCxnSpPr/>
          <p:nvPr/>
        </p:nvCxnSpPr>
        <p:spPr>
          <a:xfrm>
            <a:off x="5496813" y="1180350"/>
            <a:ext cx="1800600" cy="948600"/>
          </a:xfrm>
          <a:prstGeom prst="straightConnector1">
            <a:avLst/>
          </a:prstGeom>
          <a:noFill/>
          <a:ln cap="flat" cmpd="sng" w="9525">
            <a:solidFill>
              <a:schemeClr val="dk2"/>
            </a:solidFill>
            <a:prstDash val="solid"/>
            <a:round/>
            <a:headEnd len="med" w="med" type="none"/>
            <a:tailEnd len="med" w="med" type="triangle"/>
          </a:ln>
        </p:spPr>
      </p:cxnSp>
      <p:sp>
        <p:nvSpPr>
          <p:cNvPr id="110" name="Google Shape;110;p18"/>
          <p:cNvSpPr txBox="1"/>
          <p:nvPr/>
        </p:nvSpPr>
        <p:spPr>
          <a:xfrm rot="1718897">
            <a:off x="5229752" y="1632100"/>
            <a:ext cx="2321500" cy="40020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Montserrat"/>
                <a:ea typeface="Montserrat"/>
                <a:cs typeface="Montserrat"/>
                <a:sym typeface="Montserrat"/>
              </a:rPr>
              <a:t>13 additional features</a:t>
            </a:r>
            <a:endParaRPr>
              <a:latin typeface="Montserrat"/>
              <a:ea typeface="Montserrat"/>
              <a:cs typeface="Montserrat"/>
              <a:sym typeface="Montserrat"/>
            </a:endParaRPr>
          </a:p>
        </p:txBody>
      </p:sp>
      <p:pic>
        <p:nvPicPr>
          <p:cNvPr id="111" name="Google Shape;111;p18"/>
          <p:cNvPicPr preferRelativeResize="0"/>
          <p:nvPr/>
        </p:nvPicPr>
        <p:blipFill>
          <a:blip r:embed="rId4">
            <a:alphaModFix/>
          </a:blip>
          <a:stretch>
            <a:fillRect/>
          </a:stretch>
        </p:blipFill>
        <p:spPr>
          <a:xfrm>
            <a:off x="3694794" y="691175"/>
            <a:ext cx="1754395" cy="548250"/>
          </a:xfrm>
          <a:prstGeom prst="rect">
            <a:avLst/>
          </a:prstGeom>
          <a:noFill/>
          <a:ln>
            <a:noFill/>
          </a:ln>
        </p:spPr>
      </p:pic>
      <p:sp>
        <p:nvSpPr>
          <p:cNvPr id="112" name="Google Shape;11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9"/>
          <p:cNvPicPr preferRelativeResize="0"/>
          <p:nvPr/>
        </p:nvPicPr>
        <p:blipFill rotWithShape="1">
          <a:blip r:embed="rId3">
            <a:alphaModFix amt="10000"/>
          </a:blip>
          <a:srcRect b="7813" l="0" r="0" t="7805"/>
          <a:stretch/>
        </p:blipFill>
        <p:spPr>
          <a:xfrm>
            <a:off x="-108675" y="0"/>
            <a:ext cx="9144000" cy="5143500"/>
          </a:xfrm>
          <a:prstGeom prst="rect">
            <a:avLst/>
          </a:prstGeom>
          <a:noFill/>
          <a:ln>
            <a:noFill/>
          </a:ln>
        </p:spPr>
      </p:pic>
      <p:sp>
        <p:nvSpPr>
          <p:cNvPr id="118" name="Google Shape;118;p19"/>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DATA</a:t>
            </a:r>
            <a:endParaRPr b="1">
              <a:solidFill>
                <a:srgbClr val="003F58"/>
              </a:solidFill>
              <a:latin typeface="Montserrat"/>
              <a:ea typeface="Montserrat"/>
              <a:cs typeface="Montserrat"/>
              <a:sym typeface="Montserrat"/>
            </a:endParaRPr>
          </a:p>
        </p:txBody>
      </p:sp>
      <p:sp>
        <p:nvSpPr>
          <p:cNvPr id="119" name="Google Shape;119;p19"/>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120" name="Google Shape;120;p19"/>
          <p:cNvSpPr txBox="1"/>
          <p:nvPr/>
        </p:nvSpPr>
        <p:spPr>
          <a:xfrm>
            <a:off x="245700" y="1105625"/>
            <a:ext cx="8652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Montserrat"/>
                <a:ea typeface="Montserrat"/>
                <a:cs typeface="Montserrat"/>
                <a:sym typeface="Montserrat"/>
              </a:rPr>
              <a:t>Background and concerns</a:t>
            </a:r>
            <a:r>
              <a:rPr b="1" lang="en-CA">
                <a:latin typeface="Montserrat"/>
                <a:ea typeface="Montserrat"/>
                <a:cs typeface="Montserrat"/>
                <a:sym typeface="Montserrat"/>
              </a:rPr>
              <a:t>:</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CA">
                <a:latin typeface="Montserrat"/>
                <a:ea typeface="Montserrat"/>
                <a:cs typeface="Montserrat"/>
                <a:sym typeface="Montserrat"/>
              </a:rPr>
              <a:t>In 2015 </a:t>
            </a:r>
            <a:r>
              <a:rPr lang="en-CA">
                <a:latin typeface="Montserrat"/>
                <a:ea typeface="Montserrat"/>
                <a:cs typeface="Montserrat"/>
                <a:sym typeface="Montserrat"/>
              </a:rPr>
              <a:t>Airbnb had introduced a property “Smart Pricing” algorithm that automatically updates a listing's price to match the demand of the market.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CA">
                <a:solidFill>
                  <a:schemeClr val="dk1"/>
                </a:solidFill>
                <a:latin typeface="Montserrat"/>
                <a:ea typeface="Montserrat"/>
                <a:cs typeface="Montserrat"/>
                <a:sym typeface="Montserrat"/>
              </a:rPr>
              <a:t>New York City has effectively prohibited short-term rentals (less than 30 days) in multi-unit buildings without the owner present since 2011, and made it illegal to even advertise such listings in 2016. </a:t>
            </a:r>
            <a:endParaRPr>
              <a:latin typeface="Montserrat"/>
              <a:ea typeface="Montserrat"/>
              <a:cs typeface="Montserrat"/>
              <a:sym typeface="Montserrat"/>
            </a:endParaRPr>
          </a:p>
        </p:txBody>
      </p:sp>
      <p:pic>
        <p:nvPicPr>
          <p:cNvPr id="121" name="Google Shape;121;p19"/>
          <p:cNvPicPr preferRelativeResize="0"/>
          <p:nvPr/>
        </p:nvPicPr>
        <p:blipFill>
          <a:blip r:embed="rId4">
            <a:alphaModFix/>
          </a:blip>
          <a:stretch>
            <a:fillRect/>
          </a:stretch>
        </p:blipFill>
        <p:spPr>
          <a:xfrm>
            <a:off x="7922599" y="3081025"/>
            <a:ext cx="1112725" cy="1680425"/>
          </a:xfrm>
          <a:prstGeom prst="rect">
            <a:avLst/>
          </a:prstGeom>
          <a:noFill/>
          <a:ln>
            <a:noFill/>
          </a:ln>
        </p:spPr>
      </p:pic>
      <p:sp>
        <p:nvSpPr>
          <p:cNvPr id="122" name="Google Shape;12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rotWithShape="1">
          <a:blip r:embed="rId3">
            <a:alphaModFix amt="10000"/>
          </a:blip>
          <a:srcRect b="7813" l="0" r="0" t="7805"/>
          <a:stretch/>
        </p:blipFill>
        <p:spPr>
          <a:xfrm>
            <a:off x="0" y="0"/>
            <a:ext cx="9144000" cy="5143500"/>
          </a:xfrm>
          <a:prstGeom prst="rect">
            <a:avLst/>
          </a:prstGeom>
          <a:noFill/>
          <a:ln>
            <a:noFill/>
          </a:ln>
        </p:spPr>
      </p:pic>
      <p:sp>
        <p:nvSpPr>
          <p:cNvPr id="128" name="Google Shape;128;p20"/>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DATA</a:t>
            </a:r>
            <a:endParaRPr b="1">
              <a:solidFill>
                <a:srgbClr val="003F58"/>
              </a:solidFill>
              <a:latin typeface="Montserrat"/>
              <a:ea typeface="Montserrat"/>
              <a:cs typeface="Montserrat"/>
              <a:sym typeface="Montserrat"/>
            </a:endParaRPr>
          </a:p>
        </p:txBody>
      </p:sp>
      <p:sp>
        <p:nvSpPr>
          <p:cNvPr id="129" name="Google Shape;129;p20"/>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grpSp>
        <p:nvGrpSpPr>
          <p:cNvPr id="130" name="Google Shape;130;p20"/>
          <p:cNvGrpSpPr/>
          <p:nvPr/>
        </p:nvGrpSpPr>
        <p:grpSpPr>
          <a:xfrm>
            <a:off x="374045" y="642387"/>
            <a:ext cx="1465240" cy="3043848"/>
            <a:chOff x="1100360" y="283725"/>
            <a:chExt cx="2152549" cy="4076400"/>
          </a:xfrm>
        </p:grpSpPr>
        <p:sp>
          <p:nvSpPr>
            <p:cNvPr id="131" name="Google Shape;131;p2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1118217" y="341763"/>
              <a:ext cx="2048100" cy="17442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1144210" y="1414683"/>
              <a:ext cx="21087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rgbClr val="1D7E74"/>
                  </a:solidFill>
                  <a:latin typeface="Montserrat Medium"/>
                  <a:ea typeface="Montserrat Medium"/>
                  <a:cs typeface="Montserrat Medium"/>
                  <a:sym typeface="Montserrat Medium"/>
                </a:rPr>
                <a:t>Location related features</a:t>
              </a:r>
              <a:endParaRPr sz="1100">
                <a:solidFill>
                  <a:srgbClr val="1D7E74"/>
                </a:solidFill>
                <a:latin typeface="Montserrat Medium"/>
                <a:ea typeface="Montserrat Medium"/>
                <a:cs typeface="Montserrat Medium"/>
                <a:sym typeface="Montserrat Medium"/>
              </a:endParaRPr>
            </a:p>
          </p:txBody>
        </p:sp>
        <p:sp>
          <p:nvSpPr>
            <p:cNvPr id="134" name="Google Shape;134;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4000">
                  <a:solidFill>
                    <a:srgbClr val="1D7E74"/>
                  </a:solidFill>
                  <a:latin typeface="Montserrat SemiBold"/>
                  <a:ea typeface="Montserrat SemiBold"/>
                  <a:cs typeface="Montserrat SemiBold"/>
                  <a:sym typeface="Montserrat SemiBold"/>
                </a:rPr>
                <a:t>18</a:t>
              </a:r>
              <a:r>
                <a:rPr lang="en-CA" sz="4000">
                  <a:solidFill>
                    <a:srgbClr val="1D7E74"/>
                  </a:solidFill>
                  <a:latin typeface="Montserrat SemiBold"/>
                  <a:ea typeface="Montserrat SemiBold"/>
                  <a:cs typeface="Montserrat SemiBold"/>
                  <a:sym typeface="Montserrat SemiBold"/>
                </a:rPr>
                <a:t>%</a:t>
              </a:r>
              <a:endParaRPr sz="4000">
                <a:solidFill>
                  <a:srgbClr val="1D7E74"/>
                </a:solidFill>
                <a:latin typeface="Montserrat SemiBold"/>
                <a:ea typeface="Montserrat SemiBold"/>
                <a:cs typeface="Montserrat SemiBold"/>
                <a:sym typeface="Montserrat SemiBold"/>
              </a:endParaRPr>
            </a:p>
          </p:txBody>
        </p:sp>
        <p:sp>
          <p:nvSpPr>
            <p:cNvPr id="135" name="Google Shape;135;p20"/>
            <p:cNvSpPr/>
            <p:nvPr/>
          </p:nvSpPr>
          <p:spPr>
            <a:xfrm rot="5400000">
              <a:off x="1974560" y="2005494"/>
              <a:ext cx="3177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1100360" y="2727375"/>
              <a:ext cx="2030400" cy="1085400"/>
            </a:xfrm>
            <a:prstGeom prst="rect">
              <a:avLst/>
            </a:prstGeom>
            <a:noFill/>
            <a:ln>
              <a:noFill/>
            </a:ln>
          </p:spPr>
          <p:txBody>
            <a:bodyPr anchorCtr="0" anchor="t" bIns="91425" lIns="91425" spcFirstLastPara="1" rIns="91425" wrap="square" tIns="91425">
              <a:noAutofit/>
            </a:bodyPr>
            <a:lstStyle/>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Latitude</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Longitude</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Borough</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Neighbourhood</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Location review score</a:t>
              </a:r>
              <a:endParaRPr sz="800">
                <a:solidFill>
                  <a:srgbClr val="FFFFFF"/>
                </a:solidFill>
                <a:latin typeface="Montserrat"/>
                <a:ea typeface="Montserrat"/>
                <a:cs typeface="Montserrat"/>
                <a:sym typeface="Montserrat"/>
              </a:endParaRPr>
            </a:p>
          </p:txBody>
        </p:sp>
      </p:grpSp>
      <p:grpSp>
        <p:nvGrpSpPr>
          <p:cNvPr id="137" name="Google Shape;137;p20"/>
          <p:cNvGrpSpPr/>
          <p:nvPr/>
        </p:nvGrpSpPr>
        <p:grpSpPr>
          <a:xfrm>
            <a:off x="2493700" y="621079"/>
            <a:ext cx="1430135" cy="3065045"/>
            <a:chOff x="1118223" y="283725"/>
            <a:chExt cx="2090841" cy="4076400"/>
          </a:xfrm>
        </p:grpSpPr>
        <p:sp>
          <p:nvSpPr>
            <p:cNvPr id="138" name="Google Shape;138;p20"/>
            <p:cNvSpPr/>
            <p:nvPr/>
          </p:nvSpPr>
          <p:spPr>
            <a:xfrm>
              <a:off x="1178650" y="283725"/>
              <a:ext cx="2030400" cy="4076400"/>
            </a:xfrm>
            <a:prstGeom prst="rect">
              <a:avLst/>
            </a:prstGeom>
            <a:solidFill>
              <a:srgbClr val="BF4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1118223" y="341756"/>
              <a:ext cx="2048100" cy="1741200"/>
            </a:xfrm>
            <a:prstGeom prst="rect">
              <a:avLst/>
            </a:prstGeom>
            <a:solidFill>
              <a:schemeClr val="lt1"/>
            </a:solidFill>
            <a:ln cap="flat" cmpd="sng" w="19050">
              <a:solidFill>
                <a:srgbClr val="BF47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1199746" y="1436069"/>
              <a:ext cx="1927800" cy="608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solidFill>
                    <a:srgbClr val="BF477C"/>
                  </a:solidFill>
                  <a:latin typeface="Montserrat"/>
                  <a:ea typeface="Montserrat"/>
                  <a:cs typeface="Montserrat"/>
                  <a:sym typeface="Montserrat"/>
                </a:rPr>
                <a:t>Property </a:t>
              </a:r>
              <a:r>
                <a:rPr lang="en-CA" sz="1000">
                  <a:solidFill>
                    <a:srgbClr val="BF477C"/>
                  </a:solidFill>
                  <a:latin typeface="Montserrat"/>
                  <a:ea typeface="Montserrat"/>
                  <a:cs typeface="Montserrat"/>
                  <a:sym typeface="Montserrat"/>
                </a:rPr>
                <a:t>physical</a:t>
              </a:r>
              <a:r>
                <a:rPr lang="en-CA" sz="1000">
                  <a:solidFill>
                    <a:srgbClr val="BF477C"/>
                  </a:solidFill>
                  <a:latin typeface="Montserrat"/>
                  <a:ea typeface="Montserrat"/>
                  <a:cs typeface="Montserrat"/>
                  <a:sym typeface="Montserrat"/>
                </a:rPr>
                <a:t> </a:t>
              </a:r>
              <a:r>
                <a:rPr lang="en-CA" sz="1000">
                  <a:solidFill>
                    <a:srgbClr val="BF477C"/>
                  </a:solidFill>
                  <a:latin typeface="Montserrat"/>
                  <a:ea typeface="Montserrat"/>
                  <a:cs typeface="Montserrat"/>
                  <a:sym typeface="Montserrat"/>
                </a:rPr>
                <a:t>features</a:t>
              </a:r>
              <a:endParaRPr sz="1000">
                <a:solidFill>
                  <a:srgbClr val="BF477C"/>
                </a:solidFill>
                <a:latin typeface="Montserrat"/>
                <a:ea typeface="Montserrat"/>
                <a:cs typeface="Montserrat"/>
                <a:sym typeface="Montserrat"/>
              </a:endParaRPr>
            </a:p>
          </p:txBody>
        </p:sp>
        <p:sp>
          <p:nvSpPr>
            <p:cNvPr id="141" name="Google Shape;141;p20"/>
            <p:cNvSpPr/>
            <p:nvPr/>
          </p:nvSpPr>
          <p:spPr>
            <a:xfrm>
              <a:off x="1233850" y="470600"/>
              <a:ext cx="1815000" cy="675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4000">
                  <a:solidFill>
                    <a:srgbClr val="BF477C"/>
                  </a:solidFill>
                  <a:latin typeface="Montserrat SemiBold"/>
                  <a:ea typeface="Montserrat SemiBold"/>
                  <a:cs typeface="Montserrat SemiBold"/>
                  <a:sym typeface="Montserrat SemiBold"/>
                </a:rPr>
                <a:t>18</a:t>
              </a:r>
              <a:r>
                <a:rPr lang="en-CA" sz="4000">
                  <a:solidFill>
                    <a:srgbClr val="BF477C"/>
                  </a:solidFill>
                  <a:latin typeface="Montserrat SemiBold"/>
                  <a:ea typeface="Montserrat SemiBold"/>
                  <a:cs typeface="Montserrat SemiBold"/>
                  <a:sym typeface="Montserrat SemiBold"/>
                </a:rPr>
                <a:t>%</a:t>
              </a:r>
              <a:endParaRPr sz="4000">
                <a:solidFill>
                  <a:srgbClr val="BF477C"/>
                </a:solidFill>
                <a:latin typeface="Montserrat SemiBold"/>
                <a:ea typeface="Montserrat SemiBold"/>
                <a:cs typeface="Montserrat SemiBold"/>
                <a:sym typeface="Montserrat SemiBold"/>
              </a:endParaRPr>
            </a:p>
          </p:txBody>
        </p:sp>
        <p:sp>
          <p:nvSpPr>
            <p:cNvPr id="142" name="Google Shape;142;p20"/>
            <p:cNvSpPr/>
            <p:nvPr/>
          </p:nvSpPr>
          <p:spPr>
            <a:xfrm rot="5400000">
              <a:off x="1974560" y="2007611"/>
              <a:ext cx="317700" cy="278100"/>
            </a:xfrm>
            <a:prstGeom prst="rightArrow">
              <a:avLst>
                <a:gd fmla="val 34239" name="adj1"/>
                <a:gd fmla="val 57035"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1178664" y="2659409"/>
              <a:ext cx="2030400" cy="1085400"/>
            </a:xfrm>
            <a:prstGeom prst="rect">
              <a:avLst/>
            </a:prstGeom>
            <a:solidFill>
              <a:srgbClr val="BF477C"/>
            </a:solidFill>
            <a:ln>
              <a:noFill/>
            </a:ln>
          </p:spPr>
          <p:txBody>
            <a:bodyPr anchorCtr="0" anchor="t" bIns="91425" lIns="91425" spcFirstLastPara="1" rIns="91425" wrap="square" tIns="91425">
              <a:noAutofit/>
            </a:bodyPr>
            <a:lstStyle/>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Accommodates</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Beds </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Bathrooms</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Bedrooms</a:t>
              </a:r>
              <a:endParaRPr sz="800">
                <a:solidFill>
                  <a:srgbClr val="FFFFFF"/>
                </a:solidFill>
                <a:latin typeface="Montserrat"/>
                <a:ea typeface="Montserrat"/>
                <a:cs typeface="Montserrat"/>
                <a:sym typeface="Montserrat"/>
              </a:endParaRPr>
            </a:p>
            <a:p>
              <a:pPr indent="-140799" lvl="0" marL="17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Property type</a:t>
              </a:r>
              <a:endParaRPr sz="800">
                <a:solidFill>
                  <a:srgbClr val="FFFFFF"/>
                </a:solidFill>
                <a:latin typeface="Montserrat"/>
                <a:ea typeface="Montserrat"/>
                <a:cs typeface="Montserrat"/>
                <a:sym typeface="Montserrat"/>
              </a:endParaRPr>
            </a:p>
            <a:p>
              <a:pPr indent="-89999" lvl="0" marL="179999" rtl="0" algn="l">
                <a:lnSpc>
                  <a:spcPct val="115000"/>
                </a:lnSpc>
                <a:spcBef>
                  <a:spcPts val="0"/>
                </a:spcBef>
                <a:spcAft>
                  <a:spcPts val="0"/>
                </a:spcAft>
                <a:buNone/>
              </a:pPr>
              <a:r>
                <a:t/>
              </a:r>
              <a:endParaRPr sz="800">
                <a:solidFill>
                  <a:srgbClr val="FFFFFF"/>
                </a:solidFill>
                <a:latin typeface="Montserrat"/>
                <a:ea typeface="Montserrat"/>
                <a:cs typeface="Montserrat"/>
                <a:sym typeface="Montserrat"/>
              </a:endParaRPr>
            </a:p>
          </p:txBody>
        </p:sp>
      </p:grpSp>
      <p:grpSp>
        <p:nvGrpSpPr>
          <p:cNvPr id="144" name="Google Shape;144;p20"/>
          <p:cNvGrpSpPr/>
          <p:nvPr/>
        </p:nvGrpSpPr>
        <p:grpSpPr>
          <a:xfrm>
            <a:off x="4578250" y="578600"/>
            <a:ext cx="2113127" cy="3150000"/>
            <a:chOff x="3553993" y="621075"/>
            <a:chExt cx="1837182" cy="3150000"/>
          </a:xfrm>
        </p:grpSpPr>
        <p:sp>
          <p:nvSpPr>
            <p:cNvPr id="145" name="Google Shape;145;p20"/>
            <p:cNvSpPr/>
            <p:nvPr/>
          </p:nvSpPr>
          <p:spPr>
            <a:xfrm>
              <a:off x="3603175" y="621075"/>
              <a:ext cx="1788000" cy="315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3553993" y="664700"/>
              <a:ext cx="1788000" cy="1287900"/>
            </a:xfrm>
            <a:prstGeom prst="rect">
              <a:avLst/>
            </a:prstGeom>
            <a:solidFill>
              <a:schemeClr val="lt1"/>
            </a:solidFill>
            <a:ln cap="flat" cmpd="sng" w="19050">
              <a:solidFill>
                <a:srgbClr val="FAA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3666206" y="1436580"/>
              <a:ext cx="1476503" cy="45723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rgbClr val="FAA842"/>
                  </a:solidFill>
                  <a:latin typeface="Montserrat"/>
                  <a:ea typeface="Montserrat"/>
                  <a:cs typeface="Montserrat"/>
                  <a:sym typeface="Montserrat"/>
                </a:rPr>
                <a:t>Airbnb listing features</a:t>
              </a:r>
              <a:endParaRPr sz="1100">
                <a:solidFill>
                  <a:srgbClr val="FAA842"/>
                </a:solidFill>
                <a:latin typeface="Montserrat"/>
                <a:ea typeface="Montserrat"/>
                <a:cs typeface="Montserrat"/>
                <a:sym typeface="Montserrat"/>
              </a:endParaRPr>
            </a:p>
          </p:txBody>
        </p:sp>
        <p:sp>
          <p:nvSpPr>
            <p:cNvPr id="148" name="Google Shape;148;p20"/>
            <p:cNvSpPr/>
            <p:nvPr/>
          </p:nvSpPr>
          <p:spPr>
            <a:xfrm>
              <a:off x="3648072" y="761587"/>
              <a:ext cx="1476503" cy="507533"/>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4000">
                  <a:solidFill>
                    <a:srgbClr val="FAA842"/>
                  </a:solidFill>
                  <a:latin typeface="Montserrat SemiBold"/>
                  <a:ea typeface="Montserrat SemiBold"/>
                  <a:cs typeface="Montserrat SemiBold"/>
                  <a:sym typeface="Montserrat SemiBold"/>
                </a:rPr>
                <a:t>43%</a:t>
              </a:r>
              <a:endParaRPr sz="4000">
                <a:solidFill>
                  <a:srgbClr val="FAA842"/>
                </a:solidFill>
                <a:latin typeface="Montserrat SemiBold"/>
                <a:ea typeface="Montserrat SemiBold"/>
                <a:cs typeface="Montserrat SemiBold"/>
                <a:sym typeface="Montserrat SemiBold"/>
              </a:endParaRPr>
            </a:p>
          </p:txBody>
        </p:sp>
        <p:sp>
          <p:nvSpPr>
            <p:cNvPr id="149" name="Google Shape;149;p20"/>
            <p:cNvSpPr/>
            <p:nvPr/>
          </p:nvSpPr>
          <p:spPr>
            <a:xfrm>
              <a:off x="3603178" y="1955592"/>
              <a:ext cx="1651800" cy="816000"/>
            </a:xfrm>
            <a:prstGeom prst="rect">
              <a:avLst/>
            </a:prstGeom>
            <a:solidFill>
              <a:srgbClr val="FAA842"/>
            </a:solidFill>
            <a:ln>
              <a:noFill/>
            </a:ln>
          </p:spPr>
          <p:txBody>
            <a:bodyPr anchorCtr="0" anchor="t" bIns="91425" lIns="180000" spcFirstLastPara="1" rIns="91425" wrap="square" tIns="91425">
              <a:noAutofit/>
            </a:bodyPr>
            <a:lstStyle/>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Listing Id </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Listing title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Minimum</a:t>
              </a:r>
              <a:r>
                <a:rPr lang="en-CA" sz="800">
                  <a:solidFill>
                    <a:srgbClr val="FFFFFF"/>
                  </a:solidFill>
                  <a:latin typeface="Montserrat"/>
                  <a:ea typeface="Montserrat"/>
                  <a:cs typeface="Montserrat"/>
                  <a:sym typeface="Montserrat"/>
                </a:rPr>
                <a:t> nights</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Availability 365</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Cleanliness review score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Check in review score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Accuracy review score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Number of reviews</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Last review date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Reviews per month</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Value review score</a:t>
              </a:r>
              <a:endParaRPr sz="800">
                <a:solidFill>
                  <a:srgbClr val="FFFFFF"/>
                </a:solidFill>
                <a:latin typeface="Montserrat"/>
                <a:ea typeface="Montserrat"/>
                <a:cs typeface="Montserrat"/>
                <a:sym typeface="Montserrat"/>
              </a:endParaRPr>
            </a:p>
            <a:p>
              <a:pPr indent="-230799" lvl="0" marL="8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Average review score</a:t>
              </a:r>
              <a:endParaRPr sz="80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800">
                <a:solidFill>
                  <a:srgbClr val="FFFFFF"/>
                </a:solidFill>
                <a:latin typeface="Montserrat"/>
                <a:ea typeface="Montserrat"/>
                <a:cs typeface="Montserrat"/>
                <a:sym typeface="Montserrat"/>
              </a:endParaRPr>
            </a:p>
          </p:txBody>
        </p:sp>
        <p:sp>
          <p:nvSpPr>
            <p:cNvPr id="150" name="Google Shape;150;p20"/>
            <p:cNvSpPr/>
            <p:nvPr/>
          </p:nvSpPr>
          <p:spPr>
            <a:xfrm rot="5400000">
              <a:off x="4260425" y="1908700"/>
              <a:ext cx="238879" cy="226234"/>
            </a:xfrm>
            <a:prstGeom prst="rightArrow">
              <a:avLst>
                <a:gd fmla="val 34239" name="adj1"/>
                <a:gd fmla="val 57035"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20"/>
          <p:cNvGrpSpPr/>
          <p:nvPr/>
        </p:nvGrpSpPr>
        <p:grpSpPr>
          <a:xfrm>
            <a:off x="7234525" y="621074"/>
            <a:ext cx="1476548" cy="3065045"/>
            <a:chOff x="1118229" y="283725"/>
            <a:chExt cx="2090835" cy="4076400"/>
          </a:xfrm>
        </p:grpSpPr>
        <p:sp>
          <p:nvSpPr>
            <p:cNvPr id="152" name="Google Shape;152;p20"/>
            <p:cNvSpPr/>
            <p:nvPr/>
          </p:nvSpPr>
          <p:spPr>
            <a:xfrm>
              <a:off x="1178650" y="283725"/>
              <a:ext cx="2030400" cy="4076400"/>
            </a:xfrm>
            <a:prstGeom prst="rect">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1118229" y="341748"/>
              <a:ext cx="2048100" cy="1647300"/>
            </a:xfrm>
            <a:prstGeom prst="rect">
              <a:avLst/>
            </a:prstGeom>
            <a:solidFill>
              <a:schemeClr val="lt1"/>
            </a:solidFill>
            <a:ln cap="flat" cmpd="sng" w="19050">
              <a:solidFill>
                <a:srgbClr val="6C98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1256142" y="1340087"/>
              <a:ext cx="1815000" cy="608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rgbClr val="6C98AB"/>
                  </a:solidFill>
                  <a:latin typeface="Montserrat"/>
                  <a:ea typeface="Montserrat"/>
                  <a:cs typeface="Montserrat"/>
                  <a:sym typeface="Montserrat"/>
                </a:rPr>
                <a:t>Owner </a:t>
              </a:r>
              <a:r>
                <a:rPr lang="en-CA" sz="1100">
                  <a:solidFill>
                    <a:srgbClr val="6C98AB"/>
                  </a:solidFill>
                  <a:latin typeface="Montserrat"/>
                  <a:ea typeface="Montserrat"/>
                  <a:cs typeface="Montserrat"/>
                  <a:sym typeface="Montserrat"/>
                </a:rPr>
                <a:t>related features</a:t>
              </a:r>
              <a:endParaRPr sz="1100">
                <a:solidFill>
                  <a:srgbClr val="6C98AB"/>
                </a:solidFill>
                <a:latin typeface="Montserrat"/>
                <a:ea typeface="Montserrat"/>
                <a:cs typeface="Montserrat"/>
                <a:sym typeface="Montserrat"/>
              </a:endParaRPr>
            </a:p>
          </p:txBody>
        </p:sp>
        <p:sp>
          <p:nvSpPr>
            <p:cNvPr id="155" name="Google Shape;155;p20"/>
            <p:cNvSpPr/>
            <p:nvPr/>
          </p:nvSpPr>
          <p:spPr>
            <a:xfrm>
              <a:off x="1233850" y="470600"/>
              <a:ext cx="1815000" cy="675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4000">
                  <a:solidFill>
                    <a:srgbClr val="6C98AB"/>
                  </a:solidFill>
                  <a:latin typeface="Montserrat SemiBold"/>
                  <a:ea typeface="Montserrat SemiBold"/>
                  <a:cs typeface="Montserrat SemiBold"/>
                  <a:sym typeface="Montserrat SemiBold"/>
                </a:rPr>
                <a:t>21</a:t>
              </a:r>
              <a:r>
                <a:rPr lang="en-CA" sz="4000">
                  <a:solidFill>
                    <a:srgbClr val="6C98AB"/>
                  </a:solidFill>
                  <a:latin typeface="Montserrat SemiBold"/>
                  <a:ea typeface="Montserrat SemiBold"/>
                  <a:cs typeface="Montserrat SemiBold"/>
                  <a:sym typeface="Montserrat SemiBold"/>
                </a:rPr>
                <a:t>%</a:t>
              </a:r>
              <a:endParaRPr sz="4000">
                <a:solidFill>
                  <a:srgbClr val="6C98AB"/>
                </a:solidFill>
                <a:latin typeface="Montserrat SemiBold"/>
                <a:ea typeface="Montserrat SemiBold"/>
                <a:cs typeface="Montserrat SemiBold"/>
                <a:sym typeface="Montserrat SemiBold"/>
              </a:endParaRPr>
            </a:p>
          </p:txBody>
        </p:sp>
        <p:sp>
          <p:nvSpPr>
            <p:cNvPr id="156" name="Google Shape;156;p20"/>
            <p:cNvSpPr/>
            <p:nvPr/>
          </p:nvSpPr>
          <p:spPr>
            <a:xfrm rot="5400000">
              <a:off x="1974560" y="1906268"/>
              <a:ext cx="317700" cy="278100"/>
            </a:xfrm>
            <a:prstGeom prst="rightArrow">
              <a:avLst>
                <a:gd fmla="val 34239" name="adj1"/>
                <a:gd fmla="val 57035"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1178664" y="2362611"/>
              <a:ext cx="2030400" cy="1085400"/>
            </a:xfrm>
            <a:prstGeom prst="rect">
              <a:avLst/>
            </a:prstGeom>
            <a:solidFill>
              <a:srgbClr val="6C98AB"/>
            </a:solidFill>
            <a:ln>
              <a:noFill/>
            </a:ln>
          </p:spPr>
          <p:txBody>
            <a:bodyPr anchorCtr="0" anchor="t" bIns="91425" lIns="91425" spcFirstLastPara="1" rIns="91425" wrap="square" tIns="91425">
              <a:noAutofit/>
            </a:bodyPr>
            <a:lstStyle/>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Host ID</a:t>
              </a:r>
              <a:endParaRPr sz="800">
                <a:solidFill>
                  <a:srgbClr val="FFFFFF"/>
                </a:solidFill>
                <a:latin typeface="Montserrat"/>
                <a:ea typeface="Montserrat"/>
                <a:cs typeface="Montserrat"/>
                <a:sym typeface="Montserrat"/>
              </a:endParaRPr>
            </a:p>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Host Name</a:t>
              </a:r>
              <a:endParaRPr sz="800">
                <a:solidFill>
                  <a:srgbClr val="FFFFFF"/>
                </a:solidFill>
                <a:latin typeface="Montserrat"/>
                <a:ea typeface="Montserrat"/>
                <a:cs typeface="Montserrat"/>
                <a:sym typeface="Montserrat"/>
              </a:endParaRPr>
            </a:p>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Verified Identity</a:t>
              </a:r>
              <a:endParaRPr sz="800">
                <a:solidFill>
                  <a:srgbClr val="FFFFFF"/>
                </a:solidFill>
                <a:latin typeface="Montserrat"/>
                <a:ea typeface="Montserrat"/>
                <a:cs typeface="Montserrat"/>
                <a:sym typeface="Montserrat"/>
              </a:endParaRPr>
            </a:p>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Super Host</a:t>
              </a:r>
              <a:endParaRPr sz="800">
                <a:solidFill>
                  <a:srgbClr val="FFFFFF"/>
                </a:solidFill>
                <a:latin typeface="Montserrat"/>
                <a:ea typeface="Montserrat"/>
                <a:cs typeface="Montserrat"/>
                <a:sym typeface="Montserrat"/>
              </a:endParaRPr>
            </a:p>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Communication review score</a:t>
              </a:r>
              <a:endParaRPr sz="800">
                <a:solidFill>
                  <a:srgbClr val="FFFFFF"/>
                </a:solidFill>
                <a:latin typeface="Montserrat"/>
                <a:ea typeface="Montserrat"/>
                <a:cs typeface="Montserrat"/>
                <a:sym typeface="Montserrat"/>
              </a:endParaRPr>
            </a:p>
            <a:p>
              <a:pPr indent="-230799" lvl="0" marL="269999" rtl="0" algn="l">
                <a:lnSpc>
                  <a:spcPct val="115000"/>
                </a:lnSpc>
                <a:spcBef>
                  <a:spcPts val="0"/>
                </a:spcBef>
                <a:spcAft>
                  <a:spcPts val="0"/>
                </a:spcAft>
                <a:buClr>
                  <a:srgbClr val="FFFFFF"/>
                </a:buClr>
                <a:buSzPts val="800"/>
                <a:buFont typeface="Montserrat"/>
                <a:buChar char="●"/>
              </a:pPr>
              <a:r>
                <a:rPr lang="en-CA" sz="800">
                  <a:solidFill>
                    <a:srgbClr val="FFFFFF"/>
                  </a:solidFill>
                  <a:latin typeface="Montserrat"/>
                  <a:ea typeface="Montserrat"/>
                  <a:cs typeface="Montserrat"/>
                  <a:sym typeface="Montserrat"/>
                </a:rPr>
                <a:t>Total host listings</a:t>
              </a:r>
              <a:endParaRPr sz="800">
                <a:solidFill>
                  <a:srgbClr val="FFFFFF"/>
                </a:solidFill>
                <a:latin typeface="Montserrat"/>
                <a:ea typeface="Montserrat"/>
                <a:cs typeface="Montserrat"/>
                <a:sym typeface="Montserrat"/>
              </a:endParaRPr>
            </a:p>
            <a:p>
              <a:pPr indent="-179999" lvl="0" marL="269999" rtl="0" algn="l">
                <a:lnSpc>
                  <a:spcPct val="115000"/>
                </a:lnSpc>
                <a:spcBef>
                  <a:spcPts val="0"/>
                </a:spcBef>
                <a:spcAft>
                  <a:spcPts val="0"/>
                </a:spcAft>
                <a:buNone/>
              </a:pPr>
              <a:r>
                <a:t/>
              </a:r>
              <a:endParaRPr sz="800">
                <a:solidFill>
                  <a:srgbClr val="FFFFFF"/>
                </a:solidFill>
                <a:latin typeface="Montserrat"/>
                <a:ea typeface="Montserrat"/>
                <a:cs typeface="Montserrat"/>
                <a:sym typeface="Montserrat"/>
              </a:endParaRPr>
            </a:p>
            <a:p>
              <a:pPr indent="-179999" lvl="0" marL="269999" rtl="0" algn="l">
                <a:lnSpc>
                  <a:spcPct val="115000"/>
                </a:lnSpc>
                <a:spcBef>
                  <a:spcPts val="0"/>
                </a:spcBef>
                <a:spcAft>
                  <a:spcPts val="0"/>
                </a:spcAft>
                <a:buNone/>
              </a:pPr>
              <a:r>
                <a:t/>
              </a:r>
              <a:endParaRPr sz="800">
                <a:solidFill>
                  <a:srgbClr val="FFFFFF"/>
                </a:solidFill>
                <a:latin typeface="Montserrat"/>
                <a:ea typeface="Montserrat"/>
                <a:cs typeface="Montserrat"/>
                <a:sym typeface="Montserrat"/>
              </a:endParaRPr>
            </a:p>
          </p:txBody>
        </p:sp>
      </p:grpSp>
      <p:sp>
        <p:nvSpPr>
          <p:cNvPr id="158" name="Google Shape;158;p20"/>
          <p:cNvSpPr/>
          <p:nvPr/>
        </p:nvSpPr>
        <p:spPr>
          <a:xfrm rot="-5400000">
            <a:off x="4356750" y="-296600"/>
            <a:ext cx="293700" cy="8411400"/>
          </a:xfrm>
          <a:prstGeom prst="leftBrace">
            <a:avLst>
              <a:gd fmla="val 50000" name="adj1"/>
              <a:gd fmla="val 5020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3458500" y="4131950"/>
            <a:ext cx="1977000" cy="629700"/>
          </a:xfrm>
          <a:prstGeom prst="rect">
            <a:avLst/>
          </a:prstGeom>
          <a:solidFill>
            <a:schemeClr val="lt1"/>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chemeClr val="dk1"/>
                </a:solidFill>
                <a:latin typeface="Montserrat Medium"/>
                <a:ea typeface="Montserrat Medium"/>
                <a:cs typeface="Montserrat Medium"/>
                <a:sym typeface="Montserrat Medium"/>
              </a:rPr>
              <a:t>PRICE</a:t>
            </a:r>
            <a:endParaRPr>
              <a:latin typeface="Montserrat Medium"/>
              <a:ea typeface="Montserrat Medium"/>
              <a:cs typeface="Montserrat Medium"/>
              <a:sym typeface="Montserrat Medium"/>
            </a:endParaRPr>
          </a:p>
        </p:txBody>
      </p:sp>
      <p:sp>
        <p:nvSpPr>
          <p:cNvPr id="160" name="Google Shape;16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1"/>
          <p:cNvPicPr preferRelativeResize="0"/>
          <p:nvPr/>
        </p:nvPicPr>
        <p:blipFill rotWithShape="1">
          <a:blip r:embed="rId3">
            <a:alphaModFix amt="10000"/>
          </a:blip>
          <a:srcRect b="7813" l="0" r="0" t="7805"/>
          <a:stretch/>
        </p:blipFill>
        <p:spPr>
          <a:xfrm>
            <a:off x="0" y="0"/>
            <a:ext cx="9144000" cy="5143500"/>
          </a:xfrm>
          <a:prstGeom prst="rect">
            <a:avLst/>
          </a:prstGeom>
          <a:noFill/>
          <a:ln>
            <a:noFill/>
          </a:ln>
        </p:spPr>
      </p:pic>
      <p:sp>
        <p:nvSpPr>
          <p:cNvPr id="166" name="Google Shape;166;p21"/>
          <p:cNvSpPr txBox="1"/>
          <p:nvPr/>
        </p:nvSpPr>
        <p:spPr>
          <a:xfrm>
            <a:off x="49525" y="22850"/>
            <a:ext cx="906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003F58"/>
                </a:solidFill>
                <a:latin typeface="Montserrat"/>
                <a:ea typeface="Montserrat"/>
                <a:cs typeface="Montserrat"/>
                <a:sym typeface="Montserrat"/>
              </a:rPr>
              <a:t>DATA CLEANING AND FEATURE ENGINEERING</a:t>
            </a:r>
            <a:endParaRPr b="1">
              <a:solidFill>
                <a:srgbClr val="003F58"/>
              </a:solidFill>
              <a:latin typeface="Montserrat"/>
              <a:ea typeface="Montserrat"/>
              <a:cs typeface="Montserrat"/>
              <a:sym typeface="Montserrat"/>
            </a:endParaRPr>
          </a:p>
        </p:txBody>
      </p:sp>
      <p:sp>
        <p:nvSpPr>
          <p:cNvPr id="167" name="Google Shape;167;p21"/>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168" name="Google Shape;168;p21"/>
          <p:cNvSpPr/>
          <p:nvPr/>
        </p:nvSpPr>
        <p:spPr>
          <a:xfrm rot="-711236">
            <a:off x="6465750" y="2627201"/>
            <a:ext cx="1350909" cy="57662"/>
          </a:xfrm>
          <a:prstGeom prst="roundRect">
            <a:avLst>
              <a:gd fmla="val 50000" name="adj"/>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flipH="1" rot="711236">
            <a:off x="5181012" y="2627201"/>
            <a:ext cx="1350909" cy="57662"/>
          </a:xfrm>
          <a:prstGeom prst="roundRect">
            <a:avLst>
              <a:gd fmla="val 50000" name="adj"/>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rot="-711236">
            <a:off x="3899938" y="2627201"/>
            <a:ext cx="1350909" cy="57662"/>
          </a:xfrm>
          <a:prstGeom prst="roundRect">
            <a:avLst>
              <a:gd fmla="val 50000" name="adj"/>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flipH="1" rot="711236">
            <a:off x="2608258" y="2627201"/>
            <a:ext cx="1350909" cy="57662"/>
          </a:xfrm>
          <a:prstGeom prst="roundRect">
            <a:avLst>
              <a:gd fmla="val 50000" name="adj"/>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rot="-711236">
            <a:off x="1334133" y="2627201"/>
            <a:ext cx="1350909" cy="57662"/>
          </a:xfrm>
          <a:prstGeom prst="roundRect">
            <a:avLst>
              <a:gd fmla="val 50000" name="adj"/>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1"/>
          <p:cNvGrpSpPr/>
          <p:nvPr/>
        </p:nvGrpSpPr>
        <p:grpSpPr>
          <a:xfrm>
            <a:off x="1449511" y="1047283"/>
            <a:ext cx="2281659" cy="1599290"/>
            <a:chOff x="1637475" y="1219942"/>
            <a:chExt cx="1712700" cy="1202655"/>
          </a:xfrm>
        </p:grpSpPr>
        <p:sp>
          <p:nvSpPr>
            <p:cNvPr id="174" name="Google Shape;174;p21"/>
            <p:cNvSpPr/>
            <p:nvPr/>
          </p:nvSpPr>
          <p:spPr>
            <a:xfrm>
              <a:off x="1637475" y="1219942"/>
              <a:ext cx="1712700" cy="703500"/>
            </a:xfrm>
            <a:prstGeom prst="roundRect">
              <a:avLst>
                <a:gd fmla="val 4485" name="adj"/>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 name="Google Shape;175;p21"/>
            <p:cNvSpPr/>
            <p:nvPr/>
          </p:nvSpPr>
          <p:spPr>
            <a:xfrm rot="10800000">
              <a:off x="2448800" y="1919036"/>
              <a:ext cx="90000" cy="67500"/>
            </a:xfrm>
            <a:prstGeom prst="triangle">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nvSpPr>
          <p:spPr>
            <a:xfrm>
              <a:off x="1681725" y="1257142"/>
              <a:ext cx="1624200" cy="624600"/>
            </a:xfrm>
            <a:prstGeom prst="rect">
              <a:avLst/>
            </a:prstGeom>
            <a:solidFill>
              <a:srgbClr val="6C98A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CA" sz="1200">
                  <a:solidFill>
                    <a:schemeClr val="lt1"/>
                  </a:solidFill>
                  <a:latin typeface="Montserrat"/>
                  <a:ea typeface="Montserrat"/>
                  <a:cs typeface="Montserrat"/>
                  <a:sym typeface="Montserrat"/>
                </a:rPr>
                <a:t>Handled missing and improbable data</a:t>
              </a:r>
              <a:endParaRPr sz="1200">
                <a:solidFill>
                  <a:schemeClr val="lt1"/>
                </a:solidFill>
                <a:latin typeface="Montserrat"/>
                <a:ea typeface="Montserrat"/>
                <a:cs typeface="Montserrat"/>
                <a:sym typeface="Montserrat"/>
              </a:endParaRPr>
            </a:p>
            <a:p>
              <a:pPr indent="0" lvl="0" marL="0" rtl="0" algn="ctr">
                <a:lnSpc>
                  <a:spcPct val="115000"/>
                </a:lnSpc>
                <a:spcBef>
                  <a:spcPts val="1600"/>
                </a:spcBef>
                <a:spcAft>
                  <a:spcPts val="1600"/>
                </a:spcAft>
                <a:buNone/>
              </a:pPr>
              <a:r>
                <a:t/>
              </a:r>
              <a:endParaRPr sz="1200">
                <a:solidFill>
                  <a:schemeClr val="lt1"/>
                </a:solidFill>
                <a:latin typeface="Montserrat"/>
                <a:ea typeface="Montserrat"/>
                <a:cs typeface="Montserrat"/>
                <a:sym typeface="Montserrat"/>
              </a:endParaRPr>
            </a:p>
          </p:txBody>
        </p:sp>
        <p:sp>
          <p:nvSpPr>
            <p:cNvPr id="177" name="Google Shape;177;p21"/>
            <p:cNvSpPr/>
            <p:nvPr/>
          </p:nvSpPr>
          <p:spPr>
            <a:xfrm rot="-1788206">
              <a:off x="2458620" y="2293142"/>
              <a:ext cx="109250" cy="109510"/>
            </a:xfrm>
            <a:prstGeom prst="ellipse">
              <a:avLst/>
            </a:prstGeom>
            <a:solidFill>
              <a:srgbClr val="FFFFFF"/>
            </a:solidFill>
            <a:ln cap="flat" cmpd="sng" w="38100">
              <a:solidFill>
                <a:srgbClr val="FAA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1"/>
          <p:cNvSpPr/>
          <p:nvPr/>
        </p:nvSpPr>
        <p:spPr>
          <a:xfrm rot="10800000">
            <a:off x="2820970" y="3235173"/>
            <a:ext cx="2281800" cy="935400"/>
          </a:xfrm>
          <a:prstGeom prst="roundRect">
            <a:avLst>
              <a:gd fmla="val 4485" name="adj"/>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9" name="Google Shape;179;p21"/>
          <p:cNvSpPr/>
          <p:nvPr/>
        </p:nvSpPr>
        <p:spPr>
          <a:xfrm>
            <a:off x="3902025" y="3151157"/>
            <a:ext cx="120000" cy="89700"/>
          </a:xfrm>
          <a:prstGeom prst="triangle">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txBox="1"/>
          <p:nvPr/>
        </p:nvSpPr>
        <p:spPr>
          <a:xfrm>
            <a:off x="2880050" y="3442900"/>
            <a:ext cx="2163900" cy="680100"/>
          </a:xfrm>
          <a:prstGeom prst="rect">
            <a:avLst/>
          </a:prstGeom>
          <a:solidFill>
            <a:srgbClr val="6C98AB"/>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CA" sz="1200">
                <a:solidFill>
                  <a:schemeClr val="lt1"/>
                </a:solidFill>
                <a:latin typeface="Montserrat"/>
                <a:ea typeface="Montserrat"/>
                <a:cs typeface="Montserrat"/>
                <a:sym typeface="Montserrat"/>
              </a:rPr>
              <a:t>Performed Feature extraction and checked for multicollinearity</a:t>
            </a:r>
            <a:endParaRPr sz="1200">
              <a:solidFill>
                <a:schemeClr val="lt1"/>
              </a:solidFill>
              <a:latin typeface="Montserrat"/>
              <a:ea typeface="Montserrat"/>
              <a:cs typeface="Montserrat"/>
              <a:sym typeface="Montserrat"/>
            </a:endParaRPr>
          </a:p>
        </p:txBody>
      </p:sp>
      <p:sp>
        <p:nvSpPr>
          <p:cNvPr id="181" name="Google Shape;181;p21"/>
          <p:cNvSpPr/>
          <p:nvPr/>
        </p:nvSpPr>
        <p:spPr>
          <a:xfrm rot="9012670">
            <a:off x="3863320" y="2750101"/>
            <a:ext cx="145530" cy="145790"/>
          </a:xfrm>
          <a:prstGeom prst="ellipse">
            <a:avLst/>
          </a:prstGeom>
          <a:solidFill>
            <a:srgbClr val="FFFFFF"/>
          </a:solidFill>
          <a:ln cap="flat" cmpd="sng" w="38100">
            <a:solidFill>
              <a:srgbClr val="FAA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21"/>
          <p:cNvGrpSpPr/>
          <p:nvPr/>
        </p:nvGrpSpPr>
        <p:grpSpPr>
          <a:xfrm>
            <a:off x="4022036" y="1048058"/>
            <a:ext cx="2281659" cy="1599290"/>
            <a:chOff x="1637475" y="1219942"/>
            <a:chExt cx="1712700" cy="1202655"/>
          </a:xfrm>
        </p:grpSpPr>
        <p:sp>
          <p:nvSpPr>
            <p:cNvPr id="183" name="Google Shape;183;p21"/>
            <p:cNvSpPr/>
            <p:nvPr/>
          </p:nvSpPr>
          <p:spPr>
            <a:xfrm>
              <a:off x="1637475" y="1219942"/>
              <a:ext cx="1712700" cy="703500"/>
            </a:xfrm>
            <a:prstGeom prst="roundRect">
              <a:avLst>
                <a:gd fmla="val 4485" name="adj"/>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21"/>
            <p:cNvSpPr/>
            <p:nvPr/>
          </p:nvSpPr>
          <p:spPr>
            <a:xfrm rot="10800000">
              <a:off x="2448800" y="1919036"/>
              <a:ext cx="90000" cy="67500"/>
            </a:xfrm>
            <a:prstGeom prst="triangle">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nvSpPr>
          <p:spPr>
            <a:xfrm>
              <a:off x="1681725" y="1257142"/>
              <a:ext cx="1624200" cy="624600"/>
            </a:xfrm>
            <a:prstGeom prst="rect">
              <a:avLst/>
            </a:prstGeom>
            <a:solidFill>
              <a:srgbClr val="6C98AB"/>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1600"/>
                </a:spcAft>
                <a:buNone/>
              </a:pPr>
              <a:r>
                <a:rPr lang="en-CA" sz="1200">
                  <a:solidFill>
                    <a:schemeClr val="lt1"/>
                  </a:solidFill>
                  <a:latin typeface="Montserrat"/>
                  <a:ea typeface="Montserrat"/>
                  <a:cs typeface="Montserrat"/>
                  <a:sym typeface="Montserrat"/>
                </a:rPr>
                <a:t>Handled outliers</a:t>
              </a:r>
              <a:endParaRPr sz="1200">
                <a:solidFill>
                  <a:schemeClr val="lt1"/>
                </a:solidFill>
                <a:latin typeface="Montserrat"/>
                <a:ea typeface="Montserrat"/>
                <a:cs typeface="Montserrat"/>
                <a:sym typeface="Montserrat"/>
              </a:endParaRPr>
            </a:p>
          </p:txBody>
        </p:sp>
        <p:sp>
          <p:nvSpPr>
            <p:cNvPr id="186" name="Google Shape;186;p21"/>
            <p:cNvSpPr/>
            <p:nvPr/>
          </p:nvSpPr>
          <p:spPr>
            <a:xfrm rot="-1788206">
              <a:off x="2458620" y="2293142"/>
              <a:ext cx="109250" cy="109510"/>
            </a:xfrm>
            <a:prstGeom prst="ellipse">
              <a:avLst/>
            </a:prstGeom>
            <a:solidFill>
              <a:srgbClr val="FFFFFF"/>
            </a:solidFill>
            <a:ln cap="flat" cmpd="sng" w="38100">
              <a:solidFill>
                <a:srgbClr val="FAA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1"/>
          <p:cNvGrpSpPr/>
          <p:nvPr/>
        </p:nvGrpSpPr>
        <p:grpSpPr>
          <a:xfrm>
            <a:off x="6599736" y="1032658"/>
            <a:ext cx="2281659" cy="1599290"/>
            <a:chOff x="1637475" y="1219942"/>
            <a:chExt cx="1712700" cy="1202655"/>
          </a:xfrm>
        </p:grpSpPr>
        <p:sp>
          <p:nvSpPr>
            <p:cNvPr id="188" name="Google Shape;188;p21"/>
            <p:cNvSpPr/>
            <p:nvPr/>
          </p:nvSpPr>
          <p:spPr>
            <a:xfrm>
              <a:off x="1637475" y="1219942"/>
              <a:ext cx="1712700" cy="703500"/>
            </a:xfrm>
            <a:prstGeom prst="roundRect">
              <a:avLst>
                <a:gd fmla="val 4485" name="adj"/>
              </a:avLst>
            </a:prstGeom>
            <a:solidFill>
              <a:srgbClr val="6C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9" name="Google Shape;189;p21"/>
            <p:cNvSpPr/>
            <p:nvPr/>
          </p:nvSpPr>
          <p:spPr>
            <a:xfrm rot="10800000">
              <a:off x="2448800" y="1919036"/>
              <a:ext cx="90000" cy="67500"/>
            </a:xfrm>
            <a:prstGeom prst="triangle">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txBox="1"/>
            <p:nvPr/>
          </p:nvSpPr>
          <p:spPr>
            <a:xfrm>
              <a:off x="1681725" y="1257142"/>
              <a:ext cx="1624200" cy="624600"/>
            </a:xfrm>
            <a:prstGeom prst="rect">
              <a:avLst/>
            </a:prstGeom>
            <a:solidFill>
              <a:srgbClr val="6C98A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CA" sz="1200">
                  <a:solidFill>
                    <a:schemeClr val="lt1"/>
                  </a:solidFill>
                  <a:latin typeface="Montserrat"/>
                  <a:ea typeface="Montserrat"/>
                  <a:cs typeface="Montserrat"/>
                  <a:sym typeface="Montserrat"/>
                </a:rPr>
                <a:t>Applied log transformation to the target variable </a:t>
              </a:r>
              <a:endParaRPr sz="1200">
                <a:solidFill>
                  <a:schemeClr val="lt1"/>
                </a:solidFill>
                <a:latin typeface="Montserrat"/>
                <a:ea typeface="Montserrat"/>
                <a:cs typeface="Montserrat"/>
                <a:sym typeface="Montserrat"/>
              </a:endParaRPr>
            </a:p>
          </p:txBody>
        </p:sp>
        <p:sp>
          <p:nvSpPr>
            <p:cNvPr id="191" name="Google Shape;191;p21"/>
            <p:cNvSpPr/>
            <p:nvPr/>
          </p:nvSpPr>
          <p:spPr>
            <a:xfrm rot="-1788206">
              <a:off x="2458620" y="2293142"/>
              <a:ext cx="109250" cy="109510"/>
            </a:xfrm>
            <a:prstGeom prst="ellipse">
              <a:avLst/>
            </a:prstGeom>
            <a:solidFill>
              <a:srgbClr val="FFFFFF"/>
            </a:solidFill>
            <a:ln cap="flat" cmpd="sng" w="38100">
              <a:solidFill>
                <a:srgbClr val="FAA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1"/>
          <p:cNvSpPr txBox="1"/>
          <p:nvPr/>
        </p:nvSpPr>
        <p:spPr>
          <a:xfrm>
            <a:off x="5470861" y="3290511"/>
            <a:ext cx="2163900" cy="830700"/>
          </a:xfrm>
          <a:prstGeom prst="rect">
            <a:avLst/>
          </a:prstGeom>
          <a:solidFill>
            <a:srgbClr val="6C98A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CA" sz="1200">
                <a:solidFill>
                  <a:schemeClr val="lt1"/>
                </a:solidFill>
                <a:latin typeface="Montserrat"/>
                <a:ea typeface="Montserrat"/>
                <a:cs typeface="Montserrat"/>
                <a:sym typeface="Montserrat"/>
              </a:rPr>
              <a:t>Normalizing numerical and one-hot encoding categorical features</a:t>
            </a:r>
            <a:endParaRPr sz="1200">
              <a:solidFill>
                <a:schemeClr val="lt1"/>
              </a:solidFill>
              <a:latin typeface="Montserrat"/>
              <a:ea typeface="Montserrat"/>
              <a:cs typeface="Montserrat"/>
              <a:sym typeface="Montserrat"/>
            </a:endParaRPr>
          </a:p>
          <a:p>
            <a:pPr indent="0" lvl="0" marL="0" rtl="0" algn="ctr">
              <a:lnSpc>
                <a:spcPct val="115000"/>
              </a:lnSpc>
              <a:spcBef>
                <a:spcPts val="1600"/>
              </a:spcBef>
              <a:spcAft>
                <a:spcPts val="1600"/>
              </a:spcAft>
              <a:buNone/>
            </a:pPr>
            <a:r>
              <a:t/>
            </a:r>
            <a:endParaRPr sz="1200">
              <a:solidFill>
                <a:schemeClr val="lt1"/>
              </a:solidFill>
              <a:latin typeface="Montserrat"/>
              <a:ea typeface="Montserrat"/>
              <a:cs typeface="Montserrat"/>
              <a:sym typeface="Montserrat"/>
            </a:endParaRPr>
          </a:p>
        </p:txBody>
      </p:sp>
      <p:sp>
        <p:nvSpPr>
          <p:cNvPr id="193" name="Google Shape;193;p21"/>
          <p:cNvSpPr/>
          <p:nvPr/>
        </p:nvSpPr>
        <p:spPr>
          <a:xfrm rot="9012670">
            <a:off x="6454120" y="2750101"/>
            <a:ext cx="145530" cy="145790"/>
          </a:xfrm>
          <a:prstGeom prst="ellipse">
            <a:avLst/>
          </a:prstGeom>
          <a:solidFill>
            <a:srgbClr val="FFFFFF"/>
          </a:solidFill>
          <a:ln cap="flat" cmpd="sng" w="38100">
            <a:solidFill>
              <a:srgbClr val="FAA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6492825" y="3227357"/>
            <a:ext cx="120000" cy="89700"/>
          </a:xfrm>
          <a:prstGeom prst="triangle">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txBox="1"/>
          <p:nvPr/>
        </p:nvSpPr>
        <p:spPr>
          <a:xfrm>
            <a:off x="365450" y="3290500"/>
            <a:ext cx="2163900" cy="1107600"/>
          </a:xfrm>
          <a:prstGeom prst="rect">
            <a:avLst/>
          </a:prstGeom>
          <a:solidFill>
            <a:srgbClr val="6C98A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CA" sz="1200">
                <a:solidFill>
                  <a:schemeClr val="lt1"/>
                </a:solidFill>
                <a:latin typeface="Montserrat"/>
                <a:ea typeface="Montserrat"/>
                <a:cs typeface="Montserrat"/>
                <a:sym typeface="Montserrat"/>
              </a:rPr>
              <a:t>Performed basic </a:t>
            </a:r>
            <a:r>
              <a:rPr lang="en-CA" sz="1200">
                <a:solidFill>
                  <a:schemeClr val="lt1"/>
                </a:solidFill>
                <a:latin typeface="Montserrat"/>
                <a:ea typeface="Montserrat"/>
                <a:cs typeface="Montserrat"/>
                <a:sym typeface="Montserrat"/>
              </a:rPr>
              <a:t>exploratory</a:t>
            </a:r>
            <a:r>
              <a:rPr lang="en-CA" sz="1200">
                <a:solidFill>
                  <a:schemeClr val="lt1"/>
                </a:solidFill>
                <a:latin typeface="Montserrat"/>
                <a:ea typeface="Montserrat"/>
                <a:cs typeface="Montserrat"/>
                <a:sym typeface="Montserrat"/>
              </a:rPr>
              <a:t> data analysis and r</a:t>
            </a:r>
            <a:r>
              <a:rPr lang="en-CA" sz="1200">
                <a:solidFill>
                  <a:schemeClr val="lt1"/>
                </a:solidFill>
                <a:latin typeface="Montserrat"/>
                <a:ea typeface="Montserrat"/>
                <a:cs typeface="Montserrat"/>
                <a:sym typeface="Montserrat"/>
              </a:rPr>
              <a:t>emoved irrelevant/low impact features and</a:t>
            </a:r>
            <a:endParaRPr sz="1200">
              <a:solidFill>
                <a:schemeClr val="lt1"/>
              </a:solidFill>
              <a:latin typeface="Montserrat"/>
              <a:ea typeface="Montserrat"/>
              <a:cs typeface="Montserrat"/>
              <a:sym typeface="Montserrat"/>
            </a:endParaRPr>
          </a:p>
          <a:p>
            <a:pPr indent="0" lvl="0" marL="0" rtl="0" algn="ctr">
              <a:lnSpc>
                <a:spcPct val="115000"/>
              </a:lnSpc>
              <a:spcBef>
                <a:spcPts val="1600"/>
              </a:spcBef>
              <a:spcAft>
                <a:spcPts val="1600"/>
              </a:spcAft>
              <a:buNone/>
            </a:pPr>
            <a:r>
              <a:t/>
            </a:r>
            <a:endParaRPr sz="1200">
              <a:solidFill>
                <a:schemeClr val="lt1"/>
              </a:solidFill>
              <a:latin typeface="Montserrat"/>
              <a:ea typeface="Montserrat"/>
              <a:cs typeface="Montserrat"/>
              <a:sym typeface="Montserrat"/>
            </a:endParaRPr>
          </a:p>
        </p:txBody>
      </p:sp>
      <p:sp>
        <p:nvSpPr>
          <p:cNvPr id="196" name="Google Shape;196;p21"/>
          <p:cNvSpPr/>
          <p:nvPr/>
        </p:nvSpPr>
        <p:spPr>
          <a:xfrm rot="9012670">
            <a:off x="1348720" y="2750101"/>
            <a:ext cx="145530" cy="145790"/>
          </a:xfrm>
          <a:prstGeom prst="ellipse">
            <a:avLst/>
          </a:prstGeom>
          <a:solidFill>
            <a:srgbClr val="FFFFFF"/>
          </a:solidFill>
          <a:ln cap="flat" cmpd="sng" w="38100">
            <a:solidFill>
              <a:srgbClr val="FAA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1387425" y="3227357"/>
            <a:ext cx="120000" cy="89700"/>
          </a:xfrm>
          <a:prstGeom prst="triangle">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2"/>
          <p:cNvPicPr preferRelativeResize="0"/>
          <p:nvPr/>
        </p:nvPicPr>
        <p:blipFill rotWithShape="1">
          <a:blip r:embed="rId3">
            <a:alphaModFix amt="10000"/>
          </a:blip>
          <a:srcRect b="7813" l="0" r="0" t="7805"/>
          <a:stretch/>
        </p:blipFill>
        <p:spPr>
          <a:xfrm>
            <a:off x="0" y="0"/>
            <a:ext cx="9144000" cy="5143500"/>
          </a:xfrm>
          <a:prstGeom prst="rect">
            <a:avLst/>
          </a:prstGeom>
          <a:noFill/>
          <a:ln>
            <a:noFill/>
          </a:ln>
        </p:spPr>
      </p:pic>
      <p:sp>
        <p:nvSpPr>
          <p:cNvPr id="204" name="Google Shape;204;p22"/>
          <p:cNvSpPr txBox="1"/>
          <p:nvPr/>
        </p:nvSpPr>
        <p:spPr>
          <a:xfrm>
            <a:off x="49525" y="22850"/>
            <a:ext cx="906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CA">
                <a:solidFill>
                  <a:srgbClr val="003F58"/>
                </a:solidFill>
                <a:latin typeface="Montserrat"/>
                <a:ea typeface="Montserrat"/>
                <a:cs typeface="Montserrat"/>
                <a:sym typeface="Montserrat"/>
              </a:rPr>
              <a:t>CHECKING FOR MULTICOLLINEARITY</a:t>
            </a:r>
            <a:endParaRPr b="1">
              <a:solidFill>
                <a:srgbClr val="003F58"/>
              </a:solidFill>
              <a:latin typeface="Montserrat"/>
              <a:ea typeface="Montserrat"/>
              <a:cs typeface="Montserrat"/>
              <a:sym typeface="Montserrat"/>
            </a:endParaRPr>
          </a:p>
          <a:p>
            <a:pPr indent="0" lvl="0" marL="0" rtl="0" algn="ctr">
              <a:spcBef>
                <a:spcPts val="0"/>
              </a:spcBef>
              <a:spcAft>
                <a:spcPts val="0"/>
              </a:spcAft>
              <a:buNone/>
            </a:pPr>
            <a:r>
              <a:t/>
            </a:r>
            <a:endParaRPr b="1">
              <a:solidFill>
                <a:srgbClr val="003F58"/>
              </a:solidFill>
              <a:latin typeface="Montserrat"/>
              <a:ea typeface="Montserrat"/>
              <a:cs typeface="Montserrat"/>
              <a:sym typeface="Montserrat"/>
            </a:endParaRPr>
          </a:p>
        </p:txBody>
      </p:sp>
      <p:sp>
        <p:nvSpPr>
          <p:cNvPr id="205" name="Google Shape;205;p22"/>
          <p:cNvSpPr/>
          <p:nvPr/>
        </p:nvSpPr>
        <p:spPr>
          <a:xfrm>
            <a:off x="0" y="4761450"/>
            <a:ext cx="9144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BF477C"/>
                </a:solidFill>
                <a:latin typeface="Montserrat"/>
                <a:ea typeface="Montserrat"/>
                <a:cs typeface="Montserrat"/>
                <a:sym typeface="Montserrat"/>
              </a:rPr>
              <a:t>AMII Machine Learning Technician Course Capstone Presentation</a:t>
            </a:r>
            <a:r>
              <a:rPr lang="en-CA">
                <a:latin typeface="Montserrat"/>
                <a:ea typeface="Montserrat"/>
                <a:cs typeface="Montserrat"/>
                <a:sym typeface="Montserrat"/>
              </a:rPr>
              <a:t> • </a:t>
            </a:r>
            <a:r>
              <a:rPr lang="en-CA">
                <a:solidFill>
                  <a:srgbClr val="FAA842"/>
                </a:solidFill>
                <a:latin typeface="Montserrat"/>
                <a:ea typeface="Montserrat"/>
                <a:cs typeface="Montserrat"/>
                <a:sym typeface="Montserrat"/>
              </a:rPr>
              <a:t>November 18</a:t>
            </a:r>
            <a:r>
              <a:rPr baseline="30000" lang="en-CA">
                <a:solidFill>
                  <a:srgbClr val="FAA842"/>
                </a:solidFill>
                <a:latin typeface="Montserrat"/>
                <a:ea typeface="Montserrat"/>
                <a:cs typeface="Montserrat"/>
                <a:sym typeface="Montserrat"/>
              </a:rPr>
              <a:t>th</a:t>
            </a:r>
            <a:r>
              <a:rPr lang="en-CA">
                <a:solidFill>
                  <a:srgbClr val="FAA842"/>
                </a:solidFill>
                <a:latin typeface="Montserrat"/>
                <a:ea typeface="Montserrat"/>
                <a:cs typeface="Montserrat"/>
                <a:sym typeface="Montserrat"/>
              </a:rPr>
              <a:t> 2022</a:t>
            </a:r>
            <a:r>
              <a:rPr lang="en-CA">
                <a:latin typeface="Montserrat"/>
                <a:ea typeface="Montserrat"/>
                <a:cs typeface="Montserrat"/>
                <a:sym typeface="Montserrat"/>
              </a:rPr>
              <a:t> </a:t>
            </a:r>
            <a:r>
              <a:rPr lang="en-CA">
                <a:solidFill>
                  <a:schemeClr val="dk1"/>
                </a:solidFill>
                <a:latin typeface="Montserrat"/>
                <a:ea typeface="Montserrat"/>
                <a:cs typeface="Montserrat"/>
                <a:sym typeface="Montserrat"/>
              </a:rPr>
              <a:t>• </a:t>
            </a:r>
            <a:r>
              <a:rPr lang="en-CA">
                <a:solidFill>
                  <a:srgbClr val="6C98AB"/>
                </a:solidFill>
                <a:latin typeface="Montserrat"/>
                <a:ea typeface="Montserrat"/>
                <a:cs typeface="Montserrat"/>
                <a:sym typeface="Montserrat"/>
              </a:rPr>
              <a:t>Team 5</a:t>
            </a:r>
            <a:endParaRPr>
              <a:solidFill>
                <a:srgbClr val="6C98AB"/>
              </a:solidFill>
              <a:latin typeface="Montserrat"/>
              <a:ea typeface="Montserrat"/>
              <a:cs typeface="Montserrat"/>
              <a:sym typeface="Montserrat"/>
            </a:endParaRPr>
          </a:p>
        </p:txBody>
      </p:sp>
      <p:sp>
        <p:nvSpPr>
          <p:cNvPr id="206" name="Google Shape;20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pic>
        <p:nvPicPr>
          <p:cNvPr descr="A picture containing chart&#10;&#10;Description automatically generated" id="207" name="Google Shape;207;p22"/>
          <p:cNvPicPr preferRelativeResize="0"/>
          <p:nvPr/>
        </p:nvPicPr>
        <p:blipFill rotWithShape="1">
          <a:blip r:embed="rId4">
            <a:alphaModFix/>
          </a:blip>
          <a:srcRect b="0" l="0" r="0" t="0"/>
          <a:stretch/>
        </p:blipFill>
        <p:spPr>
          <a:xfrm>
            <a:off x="1932124" y="691875"/>
            <a:ext cx="5607323" cy="3759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